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70" r:id="rId3"/>
    <p:sldId id="614" r:id="rId4"/>
    <p:sldId id="569" r:id="rId5"/>
    <p:sldId id="615" r:id="rId6"/>
    <p:sldId id="645" r:id="rId7"/>
    <p:sldId id="616" r:id="rId8"/>
    <p:sldId id="617" r:id="rId9"/>
    <p:sldId id="618" r:id="rId10"/>
    <p:sldId id="619" r:id="rId11"/>
    <p:sldId id="620" r:id="rId12"/>
    <p:sldId id="621" r:id="rId13"/>
    <p:sldId id="623" r:id="rId14"/>
    <p:sldId id="624" r:id="rId15"/>
    <p:sldId id="626" r:id="rId16"/>
    <p:sldId id="627" r:id="rId17"/>
    <p:sldId id="628" r:id="rId18"/>
    <p:sldId id="629" r:id="rId19"/>
    <p:sldId id="630" r:id="rId20"/>
    <p:sldId id="631" r:id="rId21"/>
    <p:sldId id="632" r:id="rId22"/>
    <p:sldId id="633" r:id="rId23"/>
    <p:sldId id="634" r:id="rId24"/>
    <p:sldId id="635" r:id="rId25"/>
    <p:sldId id="636" r:id="rId26"/>
    <p:sldId id="637" r:id="rId27"/>
    <p:sldId id="638" r:id="rId28"/>
    <p:sldId id="639" r:id="rId29"/>
    <p:sldId id="640" r:id="rId30"/>
    <p:sldId id="64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2"/>
    <p:restoredTop sz="57007"/>
  </p:normalViewPr>
  <p:slideViewPr>
    <p:cSldViewPr snapToGrid="0" snapToObjects="1">
      <p:cViewPr varScale="1">
        <p:scale>
          <a:sx n="65" d="100"/>
          <a:sy n="65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66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74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9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Naïve Search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None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88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94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76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667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50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Simple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None</a:t>
            </a:r>
          </a:p>
          <a:p>
            <a:r>
              <a:rPr lang="en-US" baseline="0" dirty="0"/>
              <a:t>Filtering = Forward Checking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7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56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19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4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2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582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6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Demo: </a:t>
            </a:r>
          </a:p>
          <a:p>
            <a:endParaRPr lang="en-US" dirty="0"/>
          </a:p>
          <a:p>
            <a:r>
              <a:rPr lang="en-US" dirty="0"/>
              <a:t>CS188 </a:t>
            </a:r>
            <a:r>
              <a:rPr lang="en-US" dirty="0" err="1"/>
              <a:t>javascript</a:t>
            </a:r>
            <a:r>
              <a:rPr lang="en-US" dirty="0"/>
              <a:t> demos -&gt; source -&gt; exercises -&gt; </a:t>
            </a:r>
            <a:r>
              <a:rPr lang="en-US" dirty="0" err="1"/>
              <a:t>csps</a:t>
            </a:r>
            <a:r>
              <a:rPr lang="en-US" dirty="0"/>
              <a:t> -&gt; CSPs demos -&gt; CSPs </a:t>
            </a:r>
            <a:r>
              <a:rPr lang="en-US" dirty="0" err="1"/>
              <a:t>demos.html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Settings:</a:t>
            </a:r>
          </a:p>
          <a:p>
            <a:r>
              <a:rPr lang="en-US" dirty="0"/>
              <a:t>Graph =</a:t>
            </a:r>
            <a:r>
              <a:rPr lang="en-US" baseline="0" dirty="0"/>
              <a:t> Complex</a:t>
            </a:r>
          </a:p>
          <a:p>
            <a:r>
              <a:rPr lang="en-US" baseline="0" dirty="0"/>
              <a:t>Algorithm = Backtracking</a:t>
            </a:r>
          </a:p>
          <a:p>
            <a:r>
              <a:rPr lang="en-US" baseline="0" dirty="0"/>
              <a:t>Ordering = MRV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16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540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93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28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27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2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52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69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8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2/4/21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2/4/21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image" Target="../media/image37.png"/><Relationship Id="rId3" Type="http://schemas.openxmlformats.org/officeDocument/2006/relationships/tags" Target="../tags/tag22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36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5" Type="http://schemas.openxmlformats.org/officeDocument/2006/relationships/tags" Target="../tags/tag24.xml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tags" Target="../tags/tag23.xml"/><Relationship Id="rId9" Type="http://schemas.openxmlformats.org/officeDocument/2006/relationships/image" Target="../media/image33.wmf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st.eecs.berkeley.edu/~cs188/fa19/assets/demos/csp/csp_demos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image" Target="../media/image8.wmf"/><Relationship Id="rId12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2.png"/><Relationship Id="rId5" Type="http://schemas.openxmlformats.org/officeDocument/2006/relationships/tags" Target="../tags/tag5.xml"/><Relationship Id="rId10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3.xml"/><Relationship Id="rId12" Type="http://schemas.openxmlformats.org/officeDocument/2006/relationships/image" Target="../media/image19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tags" Target="../tags/tag10.xml"/><Relationship Id="rId10" Type="http://schemas.openxmlformats.org/officeDocument/2006/relationships/image" Target="../media/image17.png"/><Relationship Id="rId4" Type="http://schemas.openxmlformats.org/officeDocument/2006/relationships/tags" Target="../tags/tag9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tags" Target="../tags/tag13.xml"/><Relationship Id="rId21" Type="http://schemas.openxmlformats.org/officeDocument/2006/relationships/image" Target="../media/image30.png"/><Relationship Id="rId7" Type="http://schemas.openxmlformats.org/officeDocument/2006/relationships/tags" Target="../tags/tag17.xml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tags" Target="../tags/tag12.xml"/><Relationship Id="rId16" Type="http://schemas.openxmlformats.org/officeDocument/2006/relationships/image" Target="../media/image15.png"/><Relationship Id="rId20" Type="http://schemas.openxmlformats.org/officeDocument/2006/relationships/image" Target="../media/image29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notesSlide" Target="../notesSlides/notesSlide4.xml"/><Relationship Id="rId5" Type="http://schemas.openxmlformats.org/officeDocument/2006/relationships/tags" Target="../tags/tag15.xml"/><Relationship Id="rId15" Type="http://schemas.openxmlformats.org/officeDocument/2006/relationships/image" Target="../media/image25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8.png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3605856"/>
            <a:ext cx="12192000" cy="15532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Constraint Satisfaction Problems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CC16324-E535-FA4C-8879-5DFA55072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8885" y="1666694"/>
            <a:ext cx="4834229" cy="3021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Constraint Graphs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25316EF-A58D-E24A-B6B3-C686D1665B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010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Binary CSP: each constraint relates (at most) two variables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Binary constraint graph: nodes are variables, arcs show constraints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General-purpose CSP algorithms use the graph structure to speed up search. E.g., Tasmania is an independent </a:t>
            </a:r>
            <a:r>
              <a:rPr lang="en-US" sz="2400" dirty="0" err="1"/>
              <a:t>subproblem</a:t>
            </a:r>
            <a:r>
              <a:rPr lang="en-US" sz="2400" dirty="0"/>
              <a:t>!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013749B-B642-9B42-AB49-27632A81F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1600201"/>
            <a:ext cx="3327400" cy="290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518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Cryptarithmetic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D0A1D385-6C10-2545-BC7B-5EB96EF866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6956" y="1197910"/>
            <a:ext cx="48768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Variables: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Domains:</a:t>
            </a:r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Constraints:</a:t>
            </a:r>
          </a:p>
          <a:p>
            <a:pPr eaLnBrk="1" hangingPunct="1"/>
            <a:endParaRPr lang="en-US" sz="2800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D07769E-4DCF-1944-9498-60AC9450F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1343" t="1076"/>
          <a:stretch>
            <a:fillRect/>
          </a:stretch>
        </p:blipFill>
        <p:spPr bwMode="auto">
          <a:xfrm>
            <a:off x="6637780" y="3282204"/>
            <a:ext cx="3993776" cy="2473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8CA806CF-7F8C-AA43-937B-D255087A2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 l="2014" t="2845"/>
          <a:stretch>
            <a:fillRect/>
          </a:stretch>
        </p:blipFill>
        <p:spPr bwMode="auto">
          <a:xfrm>
            <a:off x="6108862" y="1462370"/>
            <a:ext cx="1703295" cy="122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 descr="txp_fig">
            <a:extLst>
              <a:ext uri="{FF2B5EF4-FFF2-40B4-BE49-F238E27FC236}">
                <a16:creationId xmlns:a16="http://schemas.microsoft.com/office/drawing/2014/main" id="{042AED1B-0134-1842-B45D-71B7F2AD360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106556" y="1878946"/>
            <a:ext cx="41148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 descr="txp_fig">
            <a:extLst>
              <a:ext uri="{FF2B5EF4-FFF2-40B4-BE49-F238E27FC236}">
                <a16:creationId xmlns:a16="http://schemas.microsoft.com/office/drawing/2014/main" id="{AAB39FFF-622D-4D41-B6FE-1FA52963858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41471" y="2836211"/>
            <a:ext cx="3722687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 descr="txp_fig">
            <a:extLst>
              <a:ext uri="{FF2B5EF4-FFF2-40B4-BE49-F238E27FC236}">
                <a16:creationId xmlns:a16="http://schemas.microsoft.com/office/drawing/2014/main" id="{223EBECD-7040-FB40-8B3C-4962BF7A3FE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068458" y="4618973"/>
            <a:ext cx="331470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1" descr="txp_fig">
            <a:extLst>
              <a:ext uri="{FF2B5EF4-FFF2-40B4-BE49-F238E27FC236}">
                <a16:creationId xmlns:a16="http://schemas.microsoft.com/office/drawing/2014/main" id="{2D950DE9-EC44-BE47-B970-438FE4F1464F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106556" y="5312709"/>
            <a:ext cx="547688" cy="74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2" descr="txp_fig">
            <a:extLst>
              <a:ext uri="{FF2B5EF4-FFF2-40B4-BE49-F238E27FC236}">
                <a16:creationId xmlns:a16="http://schemas.microsoft.com/office/drawing/2014/main" id="{640928FC-863E-FC4A-B710-634BD972B92C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57346" y="3942699"/>
            <a:ext cx="3478212" cy="32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D27D43E1-8593-0546-AF68-75CF26A8D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956" y="956895"/>
            <a:ext cx="3378200" cy="20576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0787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Sudoku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2" descr="C:\Documents and Settings\Administrator\My Documents\My Pictures\Sudoku_Board_Fig1.jpg">
            <a:extLst>
              <a:ext uri="{FF2B5EF4-FFF2-40B4-BE49-F238E27FC236}">
                <a16:creationId xmlns:a16="http://schemas.microsoft.com/office/drawing/2014/main" id="{0651A592-2472-DB45-B4C0-AF58338D6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2702" y="2227859"/>
            <a:ext cx="40513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63CBA275-38DC-C342-B118-8799FFD652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1524000"/>
            <a:ext cx="4114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/>
          <a:lstStyle/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Variables: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Each (open) square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Domains: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{1,2,…,9}</a:t>
            </a: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Constraints:</a:t>
            </a:r>
          </a:p>
          <a:p>
            <a:pPr marL="800060" lvl="1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  <a:p>
            <a:pPr marL="342882" indent="-342882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kern="0" dirty="0">
              <a:solidFill>
                <a:schemeClr val="accent2"/>
              </a:solidFill>
              <a:latin typeface="Calibri" pitchFamily="34" charset="0"/>
              <a:cs typeface="+mn-cs"/>
            </a:endParaRPr>
          </a:p>
        </p:txBody>
      </p:sp>
      <p:grpSp>
        <p:nvGrpSpPr>
          <p:cNvPr id="12" name="Group 49">
            <a:extLst>
              <a:ext uri="{FF2B5EF4-FFF2-40B4-BE49-F238E27FC236}">
                <a16:creationId xmlns:a16="http://schemas.microsoft.com/office/drawing/2014/main" id="{2C3FBD5E-40D6-F547-AEB0-A01D85B70AE0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1503959"/>
            <a:ext cx="2743200" cy="1144588"/>
            <a:chOff x="838200" y="1600200"/>
            <a:chExt cx="2743200" cy="114379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6459C16-CDBA-6647-A925-BBA2464E2584}"/>
                </a:ext>
              </a:extLst>
            </p:cNvPr>
            <p:cNvSpPr/>
            <p:nvPr/>
          </p:nvSpPr>
          <p:spPr>
            <a:xfrm>
              <a:off x="2209800" y="1600200"/>
              <a:ext cx="457200" cy="38073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662B56-D994-D247-960E-DD142EE4DBC1}"/>
                </a:ext>
              </a:extLst>
            </p:cNvPr>
            <p:cNvCxnSpPr>
              <a:stCxn id="13" idx="2"/>
            </p:cNvCxnSpPr>
            <p:nvPr/>
          </p:nvCxnSpPr>
          <p:spPr>
            <a:xfrm rot="5400000">
              <a:off x="1257564" y="1561571"/>
              <a:ext cx="761471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710D2F-544C-F140-943F-49D7E1E22ECA}"/>
                </a:ext>
              </a:extLst>
            </p:cNvPr>
            <p:cNvCxnSpPr>
              <a:stCxn id="13" idx="2"/>
            </p:cNvCxnSpPr>
            <p:nvPr/>
          </p:nvCxnSpPr>
          <p:spPr>
            <a:xfrm rot="5400000">
              <a:off x="1448064" y="1752071"/>
              <a:ext cx="761471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EE15410-66A0-5643-8EAA-5A53520446A8}"/>
                </a:ext>
              </a:extLst>
            </p:cNvPr>
            <p:cNvCxnSpPr>
              <a:stCxn id="13" idx="2"/>
            </p:cNvCxnSpPr>
            <p:nvPr/>
          </p:nvCxnSpPr>
          <p:spPr>
            <a:xfrm rot="5400000">
              <a:off x="1638564" y="1942571"/>
              <a:ext cx="761471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9CB137-FC6D-7E4F-A056-4C4B95C0BDCF}"/>
                </a:ext>
              </a:extLst>
            </p:cNvPr>
            <p:cNvCxnSpPr>
              <a:stCxn id="13" idx="2"/>
            </p:cNvCxnSpPr>
            <p:nvPr/>
          </p:nvCxnSpPr>
          <p:spPr>
            <a:xfrm rot="5400000">
              <a:off x="1829064" y="2133071"/>
              <a:ext cx="761471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2797241-9026-3A4E-8179-09149258F859}"/>
                </a:ext>
              </a:extLst>
            </p:cNvPr>
            <p:cNvCxnSpPr>
              <a:stCxn id="13" idx="2"/>
            </p:cNvCxnSpPr>
            <p:nvPr/>
          </p:nvCxnSpPr>
          <p:spPr>
            <a:xfrm rot="5400000">
              <a:off x="2057665" y="2361670"/>
              <a:ext cx="761471" cy="31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FC6BD2A-441E-D74E-860D-3C8472E07F26}"/>
                </a:ext>
              </a:extLst>
            </p:cNvPr>
            <p:cNvCxnSpPr>
              <a:stCxn id="13" idx="2"/>
            </p:cNvCxnSpPr>
            <p:nvPr/>
          </p:nvCxnSpPr>
          <p:spPr>
            <a:xfrm rot="16200000" flipH="1">
              <a:off x="2438664" y="1980671"/>
              <a:ext cx="761471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EC5745-D2BF-D84D-8F0D-791C6BD151CB}"/>
                </a:ext>
              </a:extLst>
            </p:cNvPr>
            <p:cNvCxnSpPr>
              <a:stCxn id="13" idx="2"/>
            </p:cNvCxnSpPr>
            <p:nvPr/>
          </p:nvCxnSpPr>
          <p:spPr>
            <a:xfrm rot="16200000" flipH="1">
              <a:off x="2629164" y="1790171"/>
              <a:ext cx="761471" cy="1143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50">
            <a:extLst>
              <a:ext uri="{FF2B5EF4-FFF2-40B4-BE49-F238E27FC236}">
                <a16:creationId xmlns:a16="http://schemas.microsoft.com/office/drawing/2014/main" id="{C72B8D1A-D15B-7A49-AE1C-DFD162C1BD04}"/>
              </a:ext>
            </a:extLst>
          </p:cNvPr>
          <p:cNvGrpSpPr>
            <a:grpSpLocks/>
          </p:cNvGrpSpPr>
          <p:nvPr/>
        </p:nvGrpSpPr>
        <p:grpSpPr bwMode="auto">
          <a:xfrm>
            <a:off x="4951413" y="3104159"/>
            <a:ext cx="915987" cy="2819400"/>
            <a:chOff x="4037806" y="3200400"/>
            <a:chExt cx="915194" cy="28194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42D8B77-9044-524C-8496-9610D4EC2BB1}"/>
                </a:ext>
              </a:extLst>
            </p:cNvPr>
            <p:cNvSpPr/>
            <p:nvPr/>
          </p:nvSpPr>
          <p:spPr>
            <a:xfrm rot="5400000">
              <a:off x="4534065" y="4229265"/>
              <a:ext cx="457200" cy="3806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1F5B54B-271B-5847-8785-04247DB6E216}"/>
                </a:ext>
              </a:extLst>
            </p:cNvPr>
            <p:cNvCxnSpPr>
              <a:stCxn id="22" idx="2"/>
            </p:cNvCxnSpPr>
            <p:nvPr/>
          </p:nvCxnSpPr>
          <p:spPr>
            <a:xfrm rot="10800000">
              <a:off x="4037806" y="32004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717DDA-D388-DA42-87CE-6F6DBF9DF00D}"/>
                </a:ext>
              </a:extLst>
            </p:cNvPr>
            <p:cNvCxnSpPr>
              <a:stCxn id="22" idx="2"/>
            </p:cNvCxnSpPr>
            <p:nvPr/>
          </p:nvCxnSpPr>
          <p:spPr>
            <a:xfrm rot="10800000">
              <a:off x="4037806" y="3581400"/>
              <a:ext cx="534524" cy="838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875F827-93DA-9046-8008-4E81E4C4FFDB}"/>
                </a:ext>
              </a:extLst>
            </p:cNvPr>
            <p:cNvCxnSpPr>
              <a:stCxn id="22" idx="2"/>
            </p:cNvCxnSpPr>
            <p:nvPr/>
          </p:nvCxnSpPr>
          <p:spPr>
            <a:xfrm rot="10800000">
              <a:off x="4037806" y="3962400"/>
              <a:ext cx="534524" cy="457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BD8AD91-9FC6-8942-89E9-36FA4EF1824E}"/>
                </a:ext>
              </a:extLst>
            </p:cNvPr>
            <p:cNvCxnSpPr>
              <a:stCxn id="22" idx="2"/>
            </p:cNvCxnSpPr>
            <p:nvPr/>
          </p:nvCxnSpPr>
          <p:spPr>
            <a:xfrm rot="10800000" flipV="1">
              <a:off x="4037806" y="4419600"/>
              <a:ext cx="534524" cy="1600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0CB013F-0971-8A49-9E99-9BCF94C433A2}"/>
                </a:ext>
              </a:extLst>
            </p:cNvPr>
            <p:cNvCxnSpPr>
              <a:stCxn id="22" idx="2"/>
            </p:cNvCxnSpPr>
            <p:nvPr/>
          </p:nvCxnSpPr>
          <p:spPr>
            <a:xfrm flipH="1">
              <a:off x="4037806" y="4419600"/>
              <a:ext cx="534524" cy="762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54160D2-1695-DF4A-B3C8-52184A8BC60A}"/>
                </a:ext>
              </a:extLst>
            </p:cNvPr>
            <p:cNvCxnSpPr>
              <a:stCxn id="22" idx="2"/>
            </p:cNvCxnSpPr>
            <p:nvPr/>
          </p:nvCxnSpPr>
          <p:spPr>
            <a:xfrm rot="10800000" flipV="1">
              <a:off x="4037806" y="4419600"/>
              <a:ext cx="534524" cy="12192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Group 48">
            <a:extLst>
              <a:ext uri="{FF2B5EF4-FFF2-40B4-BE49-F238E27FC236}">
                <a16:creationId xmlns:a16="http://schemas.microsoft.com/office/drawing/2014/main" id="{CA75F031-3F3A-304D-84AE-931272FDEC15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580159"/>
            <a:ext cx="1524000" cy="1828800"/>
            <a:chOff x="3276600" y="1676400"/>
            <a:chExt cx="1524000" cy="18288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4188C4-C209-3046-A900-5D3DB7411537}"/>
                </a:ext>
              </a:extLst>
            </p:cNvPr>
            <p:cNvSpPr/>
            <p:nvPr/>
          </p:nvSpPr>
          <p:spPr>
            <a:xfrm rot="5400000">
              <a:off x="4419600" y="1676400"/>
              <a:ext cx="381000" cy="381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1623509-A500-9A4C-A498-1C4DC73537DB}"/>
                </a:ext>
              </a:extLst>
            </p:cNvPr>
            <p:cNvCxnSpPr>
              <a:stCxn id="30" idx="3"/>
            </p:cNvCxnSpPr>
            <p:nvPr/>
          </p:nvCxnSpPr>
          <p:spPr>
            <a:xfrm rot="5400000">
              <a:off x="3600450" y="1733550"/>
              <a:ext cx="685800" cy="1333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82AAFDC-9A0A-654D-BA24-7D661F72BF5B}"/>
                </a:ext>
              </a:extLst>
            </p:cNvPr>
            <p:cNvCxnSpPr/>
            <p:nvPr/>
          </p:nvCxnSpPr>
          <p:spPr>
            <a:xfrm rot="10800000" flipV="1">
              <a:off x="3581400" y="2057400"/>
              <a:ext cx="1028700" cy="685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B28D2EF-4B9F-3E49-80DD-D4B74098970E}"/>
                </a:ext>
              </a:extLst>
            </p:cNvPr>
            <p:cNvCxnSpPr/>
            <p:nvPr/>
          </p:nvCxnSpPr>
          <p:spPr>
            <a:xfrm rot="10800000" flipV="1">
              <a:off x="3276600" y="2057400"/>
              <a:ext cx="1333500" cy="10668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BA02B-415B-264C-928E-4D59EA506D57}"/>
                </a:ext>
              </a:extLst>
            </p:cNvPr>
            <p:cNvCxnSpPr/>
            <p:nvPr/>
          </p:nvCxnSpPr>
          <p:spPr>
            <a:xfrm rot="5400000">
              <a:off x="3600450" y="2114550"/>
              <a:ext cx="1066800" cy="952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3D8D74-2CC3-7C49-BE72-F04C4861959D}"/>
                </a:ext>
              </a:extLst>
            </p:cNvPr>
            <p:cNvCxnSpPr/>
            <p:nvPr/>
          </p:nvCxnSpPr>
          <p:spPr>
            <a:xfrm rot="5400000">
              <a:off x="3829050" y="2266950"/>
              <a:ext cx="9906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7522A4E-B04C-8B4D-8860-B5A56D16DA29}"/>
                </a:ext>
              </a:extLst>
            </p:cNvPr>
            <p:cNvCxnSpPr/>
            <p:nvPr/>
          </p:nvCxnSpPr>
          <p:spPr>
            <a:xfrm rot="5400000">
              <a:off x="3429000" y="2362200"/>
              <a:ext cx="1371600" cy="9144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21E7990-0A6D-8846-B15E-BD9FA31D3201}"/>
                </a:ext>
              </a:extLst>
            </p:cNvPr>
            <p:cNvCxnSpPr/>
            <p:nvPr/>
          </p:nvCxnSpPr>
          <p:spPr>
            <a:xfrm rot="5400000">
              <a:off x="3600450" y="2495550"/>
              <a:ext cx="1447800" cy="5715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B5631D6-BD58-F44D-AF03-579665157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6495" y="4261247"/>
            <a:ext cx="2823399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9-way </a:t>
            </a:r>
            <a:r>
              <a:rPr lang="en-US" sz="2000" dirty="0" err="1">
                <a:latin typeface="Calibri" pitchFamily="34" charset="0"/>
              </a:rPr>
              <a:t>alldiff</a:t>
            </a:r>
            <a:r>
              <a:rPr lang="en-US" sz="2000" dirty="0">
                <a:latin typeface="Calibri" pitchFamily="34" charset="0"/>
              </a:rPr>
              <a:t> for each row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4C84B4-16BB-814C-A245-3B49DDEFC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6497" y="3784006"/>
            <a:ext cx="319670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column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73CFD2D-F74E-9B41-83A3-8BFE61BEB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6498" y="4718447"/>
            <a:ext cx="3084815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9-way alldiff for each region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159569-2CEC-AD44-BF22-D2396533C0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6495" y="5175647"/>
            <a:ext cx="2971800" cy="1015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>
                <a:latin typeface="Calibri" pitchFamily="34" charset="0"/>
              </a:rPr>
              <a:t>(or can have a bunch of pairwise inequality constraints)</a:t>
            </a:r>
          </a:p>
        </p:txBody>
      </p:sp>
    </p:spTree>
    <p:extLst>
      <p:ext uri="{BB962C8B-B14F-4D97-AF65-F5344CB8AC3E}">
        <p14:creationId xmlns:p14="http://schemas.microsoft.com/office/powerpoint/2010/main" val="24029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Varieties of CSPs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14C1A60-1DBB-974E-9F82-1B114FB117C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7442200" cy="4729164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Discrete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Finite domains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Size </a:t>
            </a:r>
            <a:r>
              <a:rPr lang="en-US" sz="2000" i="1" dirty="0">
                <a:latin typeface="Times New Roman" pitchFamily="18" charset="0"/>
              </a:rPr>
              <a:t>d</a:t>
            </a:r>
            <a:r>
              <a:rPr lang="en-US" sz="1900" dirty="0"/>
              <a:t> means </a:t>
            </a:r>
            <a:r>
              <a:rPr lang="en-US" sz="2000" dirty="0">
                <a:latin typeface="Times New Roman" pitchFamily="18" charset="0"/>
              </a:rPr>
              <a:t>O(</a:t>
            </a:r>
            <a:r>
              <a:rPr lang="en-US" sz="2000" i="1" dirty="0" err="1">
                <a:latin typeface="Times New Roman" pitchFamily="18" charset="0"/>
              </a:rPr>
              <a:t>d</a:t>
            </a:r>
            <a:r>
              <a:rPr lang="en-US" sz="2000" i="1" baseline="30000" dirty="0" err="1">
                <a:latin typeface="Times New Roman" pitchFamily="18" charset="0"/>
              </a:rPr>
              <a:t>n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1900" dirty="0"/>
              <a:t> complete assignments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Boolean CSPs, including Boolean </a:t>
            </a:r>
            <a:r>
              <a:rPr lang="en-US" sz="1900" dirty="0" err="1"/>
              <a:t>satisfiability</a:t>
            </a:r>
            <a:r>
              <a:rPr lang="en-US" sz="1900" dirty="0"/>
              <a:t> (NP-complete)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Infinite domains (integers, strings, etc.)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E.g., job scheduling, variables are start/end times for each job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900" dirty="0"/>
              <a:t>Linear constraints solvable, nonlinear </a:t>
            </a:r>
            <a:r>
              <a:rPr lang="en-US" sz="1900" dirty="0" err="1"/>
              <a:t>undecidable</a:t>
            </a:r>
            <a:endParaRPr lang="en-US" sz="19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Continuous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E.g., start/end times for Hubble Telescope observations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Linear constraints solvable in polynomial time by LP methods (see cs170 for a bit of this theory)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EDEC8D8-97CE-8D41-BB9E-A2A284158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9993" y="1364304"/>
            <a:ext cx="2813015" cy="2369495"/>
          </a:xfrm>
          <a:prstGeom prst="rect">
            <a:avLst/>
          </a:prstGeom>
          <a:noFill/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922AD7CE-DE0D-264A-B6E4-4EF32FAA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6800" y="3840355"/>
            <a:ext cx="2817740" cy="22941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01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Varieties of Constraints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96DCAAB-9FAF-ED4A-8F31-3ECCFDDDF9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95929" y="1105524"/>
            <a:ext cx="6934200" cy="4953000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Varieties of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Unary constraints involve a single variable (equivalent to reducing domains), e.g.: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000" dirty="0"/>
              <a:t>	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Binary constraints involve pairs of variables, e.g.: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Higher-order constraints involve 3 or more variables: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	   e.g., </a:t>
            </a:r>
            <a:r>
              <a:rPr lang="en-US" sz="1900" dirty="0" err="1"/>
              <a:t>cryptarithmetic</a:t>
            </a:r>
            <a:r>
              <a:rPr lang="en-US" sz="1900" dirty="0"/>
              <a:t> column constraints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Preferences (soft constraints):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E.g., red is better than green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Often representable by a cost for each variable assignment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Gives constrained optimization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(We’ll ignore these until we get to Bayes’ nets)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19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F99D336C-C2A6-7042-A803-A252B39DDD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965423" y="2152887"/>
            <a:ext cx="1665615" cy="277895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EC4FFA88-6F2D-2445-A09B-1BA9AAC9275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2025060" y="3100905"/>
            <a:ext cx="1417292" cy="277848"/>
          </a:xfrm>
          <a:prstGeom prst="rect">
            <a:avLst/>
          </a:prstGeom>
          <a:noFill/>
          <a:ln/>
          <a:effectLst/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454B2834-248C-534F-86CF-1E39522D4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3249" y="953466"/>
            <a:ext cx="4952679" cy="33521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66208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Real-World CSPs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AE715F1-3C69-4B47-874C-BBAC363B6C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79200" cy="472916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Assignment problems: e.g., who teaches what class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Timetabling problems: e.g., which class is offered when and where?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Hardware configuration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Transportation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Factory scheduling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Circuit layout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Fault diagnosis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… lots more!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Many real-world problems involve real-valued variables…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90E7997-AB69-A646-BB06-EB9D0C196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1" y="2591009"/>
            <a:ext cx="6248398" cy="27776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16100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Solving a CSP: Standard Search Formulation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D5482D3-A577-AA4E-B4FD-D4E721592F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6019800" cy="4572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Standard search formulation of CSPs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States defined by the values assigned so far (partial assignments)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Initial state: the empty assignment, {}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Successor function: assign a value to an unassigned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Goal test: the current assignment is complete and satisfies all constraints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We’ll start with the straightforward, naïve approach, then improve it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C0DF4E2-8F0E-FD4D-892C-578305142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1" y="1545125"/>
            <a:ext cx="5359576" cy="41693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4406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Methods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778E3652-DC17-5B4D-9A22-0ACD89EFE87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6550991" cy="277345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BFS do?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would DFS do?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problems does naïve search have?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4D46A19-73CB-D64D-8DE6-9E2170BB9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01" t="1517"/>
          <a:stretch>
            <a:fillRect/>
          </a:stretch>
        </p:blipFill>
        <p:spPr bwMode="auto">
          <a:xfrm>
            <a:off x="6277709" y="1447800"/>
            <a:ext cx="484749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0E04B499-5BEC-FD40-AD86-EE79824B9ABF}"/>
              </a:ext>
            </a:extLst>
          </p:cNvPr>
          <p:cNvSpPr txBox="1">
            <a:spLocks noChangeArrowheads="1"/>
          </p:cNvSpPr>
          <p:nvPr/>
        </p:nvSpPr>
        <p:spPr>
          <a:xfrm>
            <a:off x="134731" y="4729256"/>
            <a:ext cx="11171163" cy="1437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err="1">
                <a:hlinkClick r:id="rId4"/>
              </a:rPr>
              <a:t>inst.eecs.berkeley.edu</a:t>
            </a:r>
            <a:r>
              <a:rPr lang="en-US" sz="2000" dirty="0">
                <a:hlinkClick r:id="rId4"/>
              </a:rPr>
              <a:t>/~cs188/fa19/assets/demos/</a:t>
            </a:r>
            <a:r>
              <a:rPr lang="en-US" sz="2000" dirty="0" err="1">
                <a:hlinkClick r:id="rId4"/>
              </a:rPr>
              <a:t>csp</a:t>
            </a:r>
            <a:r>
              <a:rPr lang="en-US" sz="2000" dirty="0">
                <a:hlinkClick r:id="rId4"/>
              </a:rPr>
              <a:t>/</a:t>
            </a:r>
            <a:r>
              <a:rPr lang="en-US" sz="2000" dirty="0" err="1">
                <a:hlinkClick r:id="rId4"/>
              </a:rPr>
              <a:t>csp_demos.html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3030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Backtracking Search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E541A24D-6290-7C44-85F5-1551B597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675" y="4381319"/>
            <a:ext cx="3378140" cy="1975683"/>
          </a:xfrm>
          <a:prstGeom prst="rect">
            <a:avLst/>
          </a:prstGeom>
          <a:noFill/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069F8E8C-5997-3A42-B0A4-B295847796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9185" y="1066800"/>
            <a:ext cx="9829800" cy="4953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Backtracking search is the basic uninformed algorithm for solving CSPs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1: One variable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Variable assignments are commutative, so fix ordering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I.e., [WA = red then NT = green] same as [NT = green then WA = red]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Only need to consider assignments to a single variable at each step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Idea 2: Check constraints as you go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I.e. consider only values which do not conflict previous assignments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Might have to do some computation to check the constraints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“Incremental goal test”</a:t>
            </a:r>
          </a:p>
          <a:p>
            <a:pPr lvl="3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Depth-first search with these two improvements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sz="2400" dirty="0"/>
              <a:t>	is called </a:t>
            </a:r>
            <a:r>
              <a:rPr lang="en-US" sz="2400" i="1" dirty="0"/>
              <a:t>backtracking search </a:t>
            </a:r>
            <a:r>
              <a:rPr lang="en-US" sz="2400" dirty="0"/>
              <a:t>(not the best name)</a:t>
            </a:r>
            <a:endParaRPr lang="en-US" sz="2400" i="1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solve n-queens for n </a:t>
            </a:r>
            <a:r>
              <a:rPr lang="en-US" sz="2400" dirty="0">
                <a:sym typeface="Symbol" pitchFamily="18" charset="2"/>
              </a:rPr>
              <a:t></a:t>
            </a:r>
            <a:r>
              <a:rPr lang="en-US" sz="2400" dirty="0"/>
              <a:t> 25</a:t>
            </a:r>
          </a:p>
        </p:txBody>
      </p:sp>
    </p:spTree>
    <p:extLst>
      <p:ext uri="{BB962C8B-B14F-4D97-AF65-F5344CB8AC3E}">
        <p14:creationId xmlns:p14="http://schemas.microsoft.com/office/powerpoint/2010/main" val="4064573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Backtracking Example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A9E68E6C-C435-C445-AA9C-934C4F3F0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78" t="520"/>
          <a:stretch>
            <a:fillRect/>
          </a:stretch>
        </p:blipFill>
        <p:spPr bwMode="auto">
          <a:xfrm>
            <a:off x="2803444" y="1086970"/>
            <a:ext cx="5401049" cy="468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900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Objectives for Today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3CAE14-C577-B44D-9427-04E2B81A7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2954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Assumptions about the world: a single agent, deterministic actions, fully observed state, discrete state space</a:t>
            </a:r>
          </a:p>
          <a:p>
            <a:pPr lvl="1"/>
            <a:endParaRPr lang="en-US" sz="2000" dirty="0"/>
          </a:p>
          <a:p>
            <a:pPr eaLnBrk="1" hangingPunct="1"/>
            <a:r>
              <a:rPr lang="en-US" sz="2400" dirty="0"/>
              <a:t>Planning: sequences of actions</a:t>
            </a:r>
          </a:p>
          <a:p>
            <a:pPr lvl="1" eaLnBrk="1" hangingPunct="1"/>
            <a:r>
              <a:rPr lang="en-US" sz="2000" dirty="0"/>
              <a:t>The path to the goal is the important thing</a:t>
            </a:r>
          </a:p>
          <a:p>
            <a:pPr lvl="1" eaLnBrk="1" hangingPunct="1"/>
            <a:r>
              <a:rPr lang="en-US" sz="2000" dirty="0"/>
              <a:t>Paths have various costs, depths</a:t>
            </a:r>
          </a:p>
          <a:p>
            <a:pPr lvl="1" eaLnBrk="1" hangingPunct="1"/>
            <a:r>
              <a:rPr lang="en-US" sz="2000" dirty="0"/>
              <a:t>Heuristics give problem-specific guidance</a:t>
            </a:r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Identification: assignments to variables</a:t>
            </a:r>
          </a:p>
          <a:p>
            <a:pPr lvl="1" eaLnBrk="1" hangingPunct="1"/>
            <a:r>
              <a:rPr lang="en-US" sz="2000" dirty="0"/>
              <a:t>The goal itself is important, not the path</a:t>
            </a:r>
          </a:p>
          <a:p>
            <a:pPr lvl="1" eaLnBrk="1" hangingPunct="1"/>
            <a:r>
              <a:rPr lang="en-US" sz="2000" dirty="0"/>
              <a:t>All paths at the same depth (for some formulations)</a:t>
            </a:r>
          </a:p>
          <a:p>
            <a:pPr lvl="1" eaLnBrk="1" hangingPunct="1"/>
            <a:r>
              <a:rPr lang="en-US" sz="2000" dirty="0"/>
              <a:t>CSPs are specialized for identification problems</a:t>
            </a:r>
          </a:p>
        </p:txBody>
      </p:sp>
    </p:spTree>
    <p:extLst>
      <p:ext uri="{BB962C8B-B14F-4D97-AF65-F5344CB8AC3E}">
        <p14:creationId xmlns:p14="http://schemas.microsoft.com/office/powerpoint/2010/main" val="40085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Backtracking Search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E68BB10-4635-034D-B888-DADCEA3844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9800" y="5334001"/>
            <a:ext cx="8229600" cy="639763"/>
          </a:xfrm>
        </p:spPr>
        <p:txBody>
          <a:bodyPr>
            <a:normAutofit fontScale="77500" lnSpcReduction="20000"/>
          </a:bodyPr>
          <a:lstStyle/>
          <a:p>
            <a:pPr eaLnBrk="1" hangingPunct="1"/>
            <a:r>
              <a:rPr lang="en-US" sz="2400" dirty="0"/>
              <a:t>Backtracking = DFS + variable-ordering + fail-on-violation</a:t>
            </a:r>
          </a:p>
          <a:p>
            <a:pPr eaLnBrk="1" hangingPunct="1"/>
            <a:r>
              <a:rPr lang="en-US" sz="2400" dirty="0"/>
              <a:t>What are the choice points?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5C66DC2-0194-2A44-87F0-514F77376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9800" y="1295401"/>
            <a:ext cx="7848600" cy="383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5059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Improving Backtracking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90A36959-AF51-C54F-96C0-4BD90D89FF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0756" y="1166018"/>
            <a:ext cx="8229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General-purpose ideas give huge gains in speed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Ordering:</a:t>
            </a:r>
          </a:p>
          <a:p>
            <a:pPr lvl="1" eaLnBrk="1" hangingPunct="1"/>
            <a:r>
              <a:rPr lang="en-US" sz="2400" dirty="0"/>
              <a:t>Which variable should be assigned next?</a:t>
            </a:r>
          </a:p>
          <a:p>
            <a:pPr lvl="1" eaLnBrk="1" hangingPunct="1"/>
            <a:r>
              <a:rPr lang="en-US" sz="2400" dirty="0"/>
              <a:t>In what order should its values be tried?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Filtering: Can we detect inevitable failure early?</a:t>
            </a:r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Structure: Can we exploit the problem structure?</a:t>
            </a:r>
          </a:p>
          <a:p>
            <a:pPr lvl="1" eaLnBrk="1" hangingPunct="1"/>
            <a:endParaRPr lang="en-US" sz="2400" dirty="0"/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90871909-7566-2545-9A80-19CC8C06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27162" y="1830010"/>
            <a:ext cx="4110079" cy="2960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09774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Filtering: Forward Checking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414C530-6B55-6F43-B83A-21D1F1F9F6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2192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400" dirty="0"/>
              <a:t>Filtering: Keep track of domains for unassigned variables and cross off bad options</a:t>
            </a:r>
          </a:p>
          <a:p>
            <a:pPr eaLnBrk="1" hangingPunct="1"/>
            <a:r>
              <a:rPr lang="en-US" sz="2400" dirty="0"/>
              <a:t>Forward checking: Cross off values that violate a constraint when added to the existing assignment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B1374E6D-291B-2046-878A-ADAA941B1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r="9502" b="67024"/>
          <a:stretch>
            <a:fillRect/>
          </a:stretch>
        </p:blipFill>
        <p:spPr bwMode="auto">
          <a:xfrm>
            <a:off x="1828800" y="2438400"/>
            <a:ext cx="7543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B583FA5-9D87-9643-8ED8-83ED5AD68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t="35036" r="14557"/>
          <a:stretch>
            <a:fillRect/>
          </a:stretch>
        </p:blipFill>
        <p:spPr bwMode="auto">
          <a:xfrm>
            <a:off x="2514601" y="3657601"/>
            <a:ext cx="7122459" cy="24018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3">
            <a:extLst>
              <a:ext uri="{FF2B5EF4-FFF2-40B4-BE49-F238E27FC236}">
                <a16:creationId xmlns:a16="http://schemas.microsoft.com/office/drawing/2014/main" id="{28CD0B6C-6162-314F-AB89-EFE695DBB6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9755" y="2756649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14" name="Text Box 24">
            <a:extLst>
              <a:ext uri="{FF2B5EF4-FFF2-40B4-BE49-F238E27FC236}">
                <a16:creationId xmlns:a16="http://schemas.microsoft.com/office/drawing/2014/main" id="{FADDE53F-34B7-274E-9909-C19EC7E13A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7990" y="2891120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15" name="Text Box 25">
            <a:extLst>
              <a:ext uri="{FF2B5EF4-FFF2-40B4-BE49-F238E27FC236}">
                <a16:creationId xmlns:a16="http://schemas.microsoft.com/office/drawing/2014/main" id="{BC397570-4CA2-3F4E-B4EC-DD05CC04E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9721" y="264346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16" name="Text Box 26">
            <a:extLst>
              <a:ext uri="{FF2B5EF4-FFF2-40B4-BE49-F238E27FC236}">
                <a16:creationId xmlns:a16="http://schemas.microsoft.com/office/drawing/2014/main" id="{82F6D648-21E9-4D4C-A516-B25D7E68E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755" y="26804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17" name="Text Box 27">
            <a:extLst>
              <a:ext uri="{FF2B5EF4-FFF2-40B4-BE49-F238E27FC236}">
                <a16:creationId xmlns:a16="http://schemas.microsoft.com/office/drawing/2014/main" id="{B7CD34F6-CFDB-B748-8E8E-073B57BBD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6235" y="2985252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886AAC21-3EB3-6D4E-A8CD-6AA8516C56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3131" y="3177989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  <p:sp>
        <p:nvSpPr>
          <p:cNvPr id="19" name="Rectangle 29">
            <a:extLst>
              <a:ext uri="{FF2B5EF4-FFF2-40B4-BE49-F238E27FC236}">
                <a16:creationId xmlns:a16="http://schemas.microsoft.com/office/drawing/2014/main" id="{20CE8D37-74A1-B041-9C14-BEB113AB5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648200"/>
            <a:ext cx="8382000" cy="1447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0" name="Rectangle 30">
            <a:extLst>
              <a:ext uri="{FF2B5EF4-FFF2-40B4-BE49-F238E27FC236}">
                <a16:creationId xmlns:a16="http://schemas.microsoft.com/office/drawing/2014/main" id="{9F815B39-B6B3-A841-B648-2263D0889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105400"/>
            <a:ext cx="8382000" cy="1066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1" name="Rectangle 31">
            <a:extLst>
              <a:ext uri="{FF2B5EF4-FFF2-40B4-BE49-F238E27FC236}">
                <a16:creationId xmlns:a16="http://schemas.microsoft.com/office/drawing/2014/main" id="{1E485D1E-998B-CA40-BCA3-EBB253391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629835"/>
            <a:ext cx="8382000" cy="533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2" name="Rectangle 32">
            <a:extLst>
              <a:ext uri="{FF2B5EF4-FFF2-40B4-BE49-F238E27FC236}">
                <a16:creationId xmlns:a16="http://schemas.microsoft.com/office/drawing/2014/main" id="{642EF837-4007-0E48-B8CD-B990F55AE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2286000"/>
            <a:ext cx="54864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3" name="Rectangle 33">
            <a:extLst>
              <a:ext uri="{FF2B5EF4-FFF2-40B4-BE49-F238E27FC236}">
                <a16:creationId xmlns:a16="http://schemas.microsoft.com/office/drawing/2014/main" id="{5400C36B-0BF3-D548-8967-97B3BF68F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286000"/>
            <a:ext cx="38862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4" name="Rectangle 34">
            <a:extLst>
              <a:ext uri="{FF2B5EF4-FFF2-40B4-BE49-F238E27FC236}">
                <a16:creationId xmlns:a16="http://schemas.microsoft.com/office/drawing/2014/main" id="{EAA9FCE5-AB46-C545-BD62-451A4C5649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5531" y="2286000"/>
            <a:ext cx="2286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B465380C-35C2-6C4E-9F5D-B6693D4A87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3998" y="6435771"/>
            <a:ext cx="3615117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423045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Filtering: Constraint Propagation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8391979-861D-9741-8A80-05F2CB3D6C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71601"/>
            <a:ext cx="11379200" cy="472916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 propagates information from assigned to unassigned variables, but doesn't provide early detection for all failures: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NT and SA cannot both be blue!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Why didn’t we detect this yet?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dirty="0"/>
              <a:t>Constraint propagation: </a:t>
            </a:r>
            <a:r>
              <a:rPr lang="en-US" sz="2400" dirty="0"/>
              <a:t>reason from constraint to constraint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DC829C4-6AAB-DA4D-B078-ED07A356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60" t="42619" r="14586"/>
          <a:stretch>
            <a:fillRect/>
          </a:stretch>
        </p:blipFill>
        <p:spPr bwMode="auto">
          <a:xfrm>
            <a:off x="4038600" y="2438401"/>
            <a:ext cx="6373907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FB3CE9F2-AF82-5C48-BF97-6E29C6E8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3061" t="470" r="31633" b="65372"/>
          <a:stretch>
            <a:fillRect/>
          </a:stretch>
        </p:blipFill>
        <p:spPr bwMode="auto">
          <a:xfrm>
            <a:off x="1219200" y="2667000"/>
            <a:ext cx="1752600" cy="1498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23">
            <a:extLst>
              <a:ext uri="{FF2B5EF4-FFF2-40B4-BE49-F238E27FC236}">
                <a16:creationId xmlns:a16="http://schemas.microsoft.com/office/drawing/2014/main" id="{A9743FAC-E947-8C4D-9A51-324242980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2861" y="3146752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14" name="Text Box 24">
            <a:extLst>
              <a:ext uri="{FF2B5EF4-FFF2-40B4-BE49-F238E27FC236}">
                <a16:creationId xmlns:a16="http://schemas.microsoft.com/office/drawing/2014/main" id="{E4708DBE-0EC8-1F45-8E3E-7FE15841B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1" y="3257549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15" name="Text Box 25">
            <a:extLst>
              <a:ext uri="{FF2B5EF4-FFF2-40B4-BE49-F238E27FC236}">
                <a16:creationId xmlns:a16="http://schemas.microsoft.com/office/drawing/2014/main" id="{5B20EA8E-4914-DE40-9BA9-3CDF279F9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9181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16" name="Text Box 26">
            <a:extLst>
              <a:ext uri="{FF2B5EF4-FFF2-40B4-BE49-F238E27FC236}">
                <a16:creationId xmlns:a16="http://schemas.microsoft.com/office/drawing/2014/main" id="{2594A93F-2981-CB4C-B663-12465B037C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2994352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17" name="Text Box 27">
            <a:extLst>
              <a:ext uri="{FF2B5EF4-FFF2-40B4-BE49-F238E27FC236}">
                <a16:creationId xmlns:a16="http://schemas.microsoft.com/office/drawing/2014/main" id="{6B56AAF0-981A-134D-90CB-01575FCD1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1" y="3402106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18" name="Text Box 28">
            <a:extLst>
              <a:ext uri="{FF2B5EF4-FFF2-40B4-BE49-F238E27FC236}">
                <a16:creationId xmlns:a16="http://schemas.microsoft.com/office/drawing/2014/main" id="{39FFC7F4-84FE-694C-B905-F36089D00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431" y="3639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516784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Consistency of a Single Arc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2F64AEB-4F08-D14F-8879-8DC4E57618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141412"/>
            <a:ext cx="11379200" cy="515012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An arc X </a:t>
            </a:r>
            <a:r>
              <a:rPr lang="en-US" sz="2400" dirty="0">
                <a:sym typeface="Symbol" pitchFamily="18" charset="2"/>
              </a:rPr>
              <a:t> </a:t>
            </a:r>
            <a:r>
              <a:rPr lang="en-US" sz="2400" dirty="0"/>
              <a:t>Y is </a:t>
            </a:r>
            <a:r>
              <a:rPr lang="en-US" sz="2400" dirty="0">
                <a:solidFill>
                  <a:srgbClr val="C00000"/>
                </a:solidFill>
              </a:rPr>
              <a:t>consistent</a:t>
            </a:r>
            <a:r>
              <a:rPr lang="en-US" sz="2400" i="1" dirty="0"/>
              <a:t> </a:t>
            </a:r>
            <a:r>
              <a:rPr lang="en-US" sz="2400" dirty="0" err="1"/>
              <a:t>iff</a:t>
            </a:r>
            <a:r>
              <a:rPr lang="en-US" sz="2400" dirty="0"/>
              <a:t> for </a:t>
            </a:r>
            <a:r>
              <a:rPr lang="en-US" sz="2400" i="1" dirty="0"/>
              <a:t>every </a:t>
            </a:r>
            <a:r>
              <a:rPr lang="en-US" sz="2400" dirty="0"/>
              <a:t>x in the tail there is </a:t>
            </a:r>
            <a:r>
              <a:rPr lang="en-US" sz="2400" i="1" dirty="0"/>
              <a:t>some </a:t>
            </a:r>
            <a:r>
              <a:rPr lang="en-US" sz="2400" dirty="0"/>
              <a:t>y in the head which could be assigned without violating a constraint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Forward checking: Enforcing consistency of arcs pointing to each new assignment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BE75C95-3D8C-2544-BC57-8836C1E9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32086" t="992" r="53169" b="49403"/>
          <a:stretch>
            <a:fillRect/>
          </a:stretch>
        </p:blipFill>
        <p:spPr bwMode="auto">
          <a:xfrm>
            <a:off x="1371600" y="1979612"/>
            <a:ext cx="1676400" cy="153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reeform 13">
            <a:extLst>
              <a:ext uri="{FF2B5EF4-FFF2-40B4-BE49-F238E27FC236}">
                <a16:creationId xmlns:a16="http://schemas.microsoft.com/office/drawing/2014/main" id="{B19CBD1F-3938-8349-AC3D-3E723AC6AF33}"/>
              </a:ext>
            </a:extLst>
          </p:cNvPr>
          <p:cNvSpPr>
            <a:spLocks/>
          </p:cNvSpPr>
          <p:nvPr/>
        </p:nvSpPr>
        <p:spPr bwMode="auto">
          <a:xfrm>
            <a:off x="4455459" y="2970212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65E5101D-905F-A347-AB83-0F6CD6C009AB}"/>
              </a:ext>
            </a:extLst>
          </p:cNvPr>
          <p:cNvSpPr>
            <a:spLocks/>
          </p:cNvSpPr>
          <p:nvPr/>
        </p:nvSpPr>
        <p:spPr bwMode="auto">
          <a:xfrm>
            <a:off x="4455459" y="2970212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24FDBE-85E8-AD48-BA27-53238CEB1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5332414"/>
            <a:ext cx="3200400" cy="36932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Delete from the tail!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18983604-9FD6-A84A-BAB5-E11FD762A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40" t="44061" r="14766" b="29301"/>
          <a:stretch>
            <a:fillRect/>
          </a:stretch>
        </p:blipFill>
        <p:spPr bwMode="auto">
          <a:xfrm>
            <a:off x="4016189" y="2132012"/>
            <a:ext cx="6347012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7C67F4DC-667A-4D46-977B-879038A10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042" t="89345" r="86736" b="2664"/>
          <a:stretch>
            <a:fillRect/>
          </a:stretch>
        </p:blipFill>
        <p:spPr bwMode="auto">
          <a:xfrm>
            <a:off x="4150659" y="2589212"/>
            <a:ext cx="838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0041894-0BD9-5244-AAFE-FB6ACF736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9470" y="3579949"/>
            <a:ext cx="4200129" cy="1747096"/>
          </a:xfrm>
          <a:prstGeom prst="rect">
            <a:avLst/>
          </a:prstGeom>
          <a:noFill/>
        </p:spPr>
      </p:pic>
      <p:sp>
        <p:nvSpPr>
          <p:cNvPr id="18" name="Text Box 23">
            <a:extLst>
              <a:ext uri="{FF2B5EF4-FFF2-40B4-BE49-F238E27FC236}">
                <a16:creationId xmlns:a16="http://schemas.microsoft.com/office/drawing/2014/main" id="{EABBB30B-5758-6F47-9493-DBA93695E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261" y="2468188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3268B84C-23C1-264A-A085-9FC2F354D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1" y="2570161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E2E5FD8B-CC0E-9F48-A7BA-5F43F45E1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22395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8DEE515E-FD20-7541-B081-6F2D46D74C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1" y="231578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0466AF6E-C003-244D-9E72-52F380145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706" y="2714720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3" name="Text Box 28">
            <a:extLst>
              <a:ext uri="{FF2B5EF4-FFF2-40B4-BE49-F238E27FC236}">
                <a16:creationId xmlns:a16="http://schemas.microsoft.com/office/drawing/2014/main" id="{3C3676AE-0F29-C64B-AD41-EEC226CEB9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3971" y="2970213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7852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Arc Consistency of an Entire CSP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F31C40E9-4CC8-EA4B-A04E-73F4211BA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53170" r="31245" b="49403"/>
          <a:stretch>
            <a:fillRect/>
          </a:stretch>
        </p:blipFill>
        <p:spPr bwMode="auto">
          <a:xfrm>
            <a:off x="1154728" y="2146284"/>
            <a:ext cx="1752600" cy="154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B8D4DD93-FFAE-5444-8FC0-D51BADA2EA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46728" y="1101896"/>
            <a:ext cx="11379200" cy="4729164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A simple form of propagation makes sure </a:t>
            </a:r>
            <a:r>
              <a:rPr lang="en-US" sz="2400" dirty="0">
                <a:solidFill>
                  <a:srgbClr val="C00000"/>
                </a:solidFill>
              </a:rPr>
              <a:t>all </a:t>
            </a:r>
            <a:r>
              <a:rPr lang="en-US" sz="2400" dirty="0"/>
              <a:t>arcs are consistent: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Important: If X loses a value, neighbors of X need to be rechecked!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Arc consistency detects failure earlier than forward checking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Can be run as a preprocessor or after each assignment 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What’s the downside of enforcing arc consistency?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E6D87BD2-DBC1-064D-87B6-33327E103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270" t="60717" r="14474"/>
          <a:stretch>
            <a:fillRect/>
          </a:stretch>
        </p:blipFill>
        <p:spPr bwMode="auto">
          <a:xfrm>
            <a:off x="3745528" y="2298683"/>
            <a:ext cx="7086600" cy="887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Freeform 13">
            <a:extLst>
              <a:ext uri="{FF2B5EF4-FFF2-40B4-BE49-F238E27FC236}">
                <a16:creationId xmlns:a16="http://schemas.microsoft.com/office/drawing/2014/main" id="{F34DF6E7-72F0-5D47-B0B2-25024F512692}"/>
              </a:ext>
            </a:extLst>
          </p:cNvPr>
          <p:cNvSpPr>
            <a:spLocks/>
          </p:cNvSpPr>
          <p:nvPr/>
        </p:nvSpPr>
        <p:spPr bwMode="auto">
          <a:xfrm>
            <a:off x="7996667" y="3289283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ED7AAB76-FEA5-004E-A090-731366AC2F08}"/>
              </a:ext>
            </a:extLst>
          </p:cNvPr>
          <p:cNvSpPr>
            <a:spLocks/>
          </p:cNvSpPr>
          <p:nvPr/>
        </p:nvSpPr>
        <p:spPr bwMode="auto">
          <a:xfrm>
            <a:off x="7996667" y="3289283"/>
            <a:ext cx="2286000" cy="3048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 type="triangle" w="lg" len="med"/>
            <a:tailEnd type="non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3FFF3700-C81A-DA4A-A330-9EAF763CAF73}"/>
              </a:ext>
            </a:extLst>
          </p:cNvPr>
          <p:cNvSpPr>
            <a:spLocks/>
          </p:cNvSpPr>
          <p:nvPr/>
        </p:nvSpPr>
        <p:spPr bwMode="auto">
          <a:xfrm>
            <a:off x="7996667" y="3289283"/>
            <a:ext cx="1219200" cy="1524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7B3C3918-AAD2-EE4E-B8A3-3BD7D8316395}"/>
              </a:ext>
            </a:extLst>
          </p:cNvPr>
          <p:cNvSpPr>
            <a:spLocks/>
          </p:cNvSpPr>
          <p:nvPr/>
        </p:nvSpPr>
        <p:spPr bwMode="auto">
          <a:xfrm>
            <a:off x="5634467" y="3289283"/>
            <a:ext cx="4648200" cy="381000"/>
          </a:xfrm>
          <a:custGeom>
            <a:avLst/>
            <a:gdLst>
              <a:gd name="T0" fmla="*/ 2147483647 w 1440"/>
              <a:gd name="T1" fmla="*/ 0 h 192"/>
              <a:gd name="T2" fmla="*/ 2147483647 w 1440"/>
              <a:gd name="T3" fmla="*/ 2147483647 h 192"/>
              <a:gd name="T4" fmla="*/ 0 w 1440"/>
              <a:gd name="T5" fmla="*/ 0 h 192"/>
              <a:gd name="T6" fmla="*/ 0 60000 65536"/>
              <a:gd name="T7" fmla="*/ 0 60000 65536"/>
              <a:gd name="T8" fmla="*/ 0 60000 65536"/>
              <a:gd name="T9" fmla="*/ 0 w 1440"/>
              <a:gd name="T10" fmla="*/ 0 h 192"/>
              <a:gd name="T11" fmla="*/ 1440 w 1440"/>
              <a:gd name="T12" fmla="*/ 192 h 1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0" h="192">
                <a:moveTo>
                  <a:pt x="1440" y="0"/>
                </a:moveTo>
                <a:cubicBezTo>
                  <a:pt x="1176" y="96"/>
                  <a:pt x="912" y="192"/>
                  <a:pt x="672" y="192"/>
                </a:cubicBezTo>
                <a:cubicBezTo>
                  <a:pt x="432" y="192"/>
                  <a:pt x="216" y="96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6" tIns="45718" rIns="91436" bIns="45718"/>
          <a:lstStyle/>
          <a:p>
            <a:endParaRPr lang="en-US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E00D45B7-E921-CF4F-B494-B6724DE98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2928" y="5064297"/>
            <a:ext cx="1905000" cy="646327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Remember: Delete from  the tail!</a:t>
            </a:r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195AA9BB-96A1-E541-8D0B-7F2B7E8343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8389" y="2679683"/>
            <a:ext cx="5921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WA</a:t>
            </a:r>
          </a:p>
        </p:txBody>
      </p:sp>
      <p:sp>
        <p:nvSpPr>
          <p:cNvPr id="19" name="Text Box 24">
            <a:extLst>
              <a:ext uri="{FF2B5EF4-FFF2-40B4-BE49-F238E27FC236}">
                <a16:creationId xmlns:a16="http://schemas.microsoft.com/office/drawing/2014/main" id="{5192337E-1BEF-054D-9C40-474E59E577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529" y="275588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SA</a:t>
            </a:r>
          </a:p>
        </p:txBody>
      </p:sp>
      <p:sp>
        <p:nvSpPr>
          <p:cNvPr id="20" name="Text Box 25">
            <a:extLst>
              <a:ext uri="{FF2B5EF4-FFF2-40B4-BE49-F238E27FC236}">
                <a16:creationId xmlns:a16="http://schemas.microsoft.com/office/drawing/2014/main" id="{248F1318-53B6-A44B-BBD1-B2D8AB60B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4329" y="2451083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NT</a:t>
            </a:r>
          </a:p>
        </p:txBody>
      </p:sp>
      <p:sp>
        <p:nvSpPr>
          <p:cNvPr id="21" name="Text Box 26">
            <a:extLst>
              <a:ext uri="{FF2B5EF4-FFF2-40B4-BE49-F238E27FC236}">
                <a16:creationId xmlns:a16="http://schemas.microsoft.com/office/drawing/2014/main" id="{A2570A2A-5CBE-1F48-9023-785B5EBD5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7389" y="2518318"/>
            <a:ext cx="452439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Q</a:t>
            </a:r>
          </a:p>
        </p:txBody>
      </p:sp>
      <p:sp>
        <p:nvSpPr>
          <p:cNvPr id="22" name="Text Box 27">
            <a:extLst>
              <a:ext uri="{FF2B5EF4-FFF2-40B4-BE49-F238E27FC236}">
                <a16:creationId xmlns:a16="http://schemas.microsoft.com/office/drawing/2014/main" id="{19D4EA6C-797F-C34A-89DC-649B859D0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8763" y="2926215"/>
            <a:ext cx="6223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200" dirty="0">
                <a:latin typeface="Calibri" pitchFamily="34" charset="0"/>
              </a:rPr>
              <a:t>NSW</a:t>
            </a:r>
          </a:p>
        </p:txBody>
      </p:sp>
      <p:sp>
        <p:nvSpPr>
          <p:cNvPr id="23" name="Text Box 28">
            <a:extLst>
              <a:ext uri="{FF2B5EF4-FFF2-40B4-BE49-F238E27FC236}">
                <a16:creationId xmlns:a16="http://schemas.microsoft.com/office/drawing/2014/main" id="{1A3C8C96-A1FB-7449-BF24-9F695C692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5029" y="3154812"/>
            <a:ext cx="622300" cy="323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 dirty="0">
                <a:latin typeface="Calibri" pitchFamily="3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11087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5" grpId="2" animBg="1"/>
      <p:bldP spid="15" grpId="3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Enforcing Arc Consistency in a CSP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E4FBAAA-0DBC-894F-9E32-1A266D87D7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590800" y="5254908"/>
            <a:ext cx="8229600" cy="83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Runtime: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3</a:t>
            </a:r>
            <a:r>
              <a:rPr lang="en-US" sz="2000" dirty="0"/>
              <a:t>), can be reduced to O(n</a:t>
            </a:r>
            <a:r>
              <a:rPr lang="en-US" sz="2000" baseline="30000" dirty="0"/>
              <a:t>2</a:t>
            </a:r>
            <a:r>
              <a:rPr lang="en-US" sz="2000" dirty="0"/>
              <a:t>d</a:t>
            </a:r>
            <a:r>
              <a:rPr lang="en-US" sz="2000" baseline="30000" dirty="0"/>
              <a:t>2</a:t>
            </a:r>
            <a:r>
              <a:rPr lang="en-US" sz="2000" dirty="0"/>
              <a:t>)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… but detecting all possible future problems is NP-hard – why?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F10E369-C2FA-CA4B-8F99-B56E4207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987709"/>
            <a:ext cx="6883400" cy="409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81CB8F9A-89F2-004B-B00D-841008352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6074003"/>
            <a:ext cx="7010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pPr algn="r"/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[Demo: CSP applet (made available by </a:t>
            </a:r>
            <a:r>
              <a:rPr lang="en-US" sz="2000" dirty="0" err="1">
                <a:solidFill>
                  <a:srgbClr val="C00000"/>
                </a:solidFill>
                <a:latin typeface="Calibri" pitchFamily="34" charset="0"/>
              </a:rPr>
              <a:t>aispace.org</a:t>
            </a:r>
            <a:r>
              <a:rPr lang="en-US" sz="2000" dirty="0">
                <a:solidFill>
                  <a:srgbClr val="C00000"/>
                </a:solidFill>
                <a:latin typeface="Calibri" pitchFamily="34" charset="0"/>
              </a:rPr>
              <a:t>) -- n-queens]</a:t>
            </a:r>
          </a:p>
        </p:txBody>
      </p:sp>
    </p:spTree>
    <p:extLst>
      <p:ext uri="{BB962C8B-B14F-4D97-AF65-F5344CB8AC3E}">
        <p14:creationId xmlns:p14="http://schemas.microsoft.com/office/powerpoint/2010/main" val="140273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Limitations of Arc Consistency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6AEE8F27-003C-3E41-A852-054E746443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09284" y="1292783"/>
            <a:ext cx="5562600" cy="4525963"/>
          </a:xfrm>
        </p:spPr>
        <p:txBody>
          <a:bodyPr/>
          <a:lstStyle/>
          <a:p>
            <a:pPr eaLnBrk="1" hangingPunct="1"/>
            <a:r>
              <a:rPr lang="en-US" dirty="0"/>
              <a:t>After enforcing arc consistency:</a:t>
            </a:r>
          </a:p>
          <a:p>
            <a:pPr lvl="1" eaLnBrk="1" hangingPunct="1"/>
            <a:r>
              <a:rPr lang="en-US" dirty="0"/>
              <a:t>Can have one solution left</a:t>
            </a:r>
          </a:p>
          <a:p>
            <a:pPr lvl="1" eaLnBrk="1" hangingPunct="1"/>
            <a:r>
              <a:rPr lang="en-US" dirty="0"/>
              <a:t>Can have multiple solutions left</a:t>
            </a:r>
          </a:p>
          <a:p>
            <a:pPr lvl="1" eaLnBrk="1" hangingPunct="1"/>
            <a:r>
              <a:rPr lang="en-US" dirty="0"/>
              <a:t>Can have no solutions left (and not know it)</a:t>
            </a:r>
          </a:p>
          <a:p>
            <a:pPr lvl="1"/>
            <a:endParaRPr lang="en-US" dirty="0"/>
          </a:p>
          <a:p>
            <a:r>
              <a:rPr lang="en-US" dirty="0"/>
              <a:t>Arc consistency still runs inside a backtracking search!</a:t>
            </a:r>
          </a:p>
        </p:txBody>
      </p:sp>
      <p:grpSp>
        <p:nvGrpSpPr>
          <p:cNvPr id="41" name="Group 4">
            <a:extLst>
              <a:ext uri="{FF2B5EF4-FFF2-40B4-BE49-F238E27FC236}">
                <a16:creationId xmlns:a16="http://schemas.microsoft.com/office/drawing/2014/main" id="{F6821C99-203A-CA4E-9814-2F755ACE4E36}"/>
              </a:ext>
            </a:extLst>
          </p:cNvPr>
          <p:cNvGrpSpPr>
            <a:grpSpLocks/>
          </p:cNvGrpSpPr>
          <p:nvPr/>
        </p:nvGrpSpPr>
        <p:grpSpPr bwMode="auto">
          <a:xfrm>
            <a:off x="7510084" y="1216582"/>
            <a:ext cx="3124200" cy="1524000"/>
            <a:chOff x="3552" y="1056"/>
            <a:chExt cx="2016" cy="1056"/>
          </a:xfrm>
        </p:grpSpPr>
        <p:grpSp>
          <p:nvGrpSpPr>
            <p:cNvPr id="42" name="Group 5">
              <a:extLst>
                <a:ext uri="{FF2B5EF4-FFF2-40B4-BE49-F238E27FC236}">
                  <a16:creationId xmlns:a16="http://schemas.microsoft.com/office/drawing/2014/main" id="{40EFDDAA-0B44-DA4F-959F-B0BAA7A264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52" name="Oval 6">
                <a:extLst>
                  <a:ext uri="{FF2B5EF4-FFF2-40B4-BE49-F238E27FC236}">
                    <a16:creationId xmlns:a16="http://schemas.microsoft.com/office/drawing/2014/main" id="{62907611-0547-F341-B49D-1EBCB2B30E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Text Box 7">
                <a:extLst>
                  <a:ext uri="{FF2B5EF4-FFF2-40B4-BE49-F238E27FC236}">
                    <a16:creationId xmlns:a16="http://schemas.microsoft.com/office/drawing/2014/main" id="{D894243D-EE6A-B144-928C-FB2339E9BD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3" name="Group 8">
              <a:extLst>
                <a:ext uri="{FF2B5EF4-FFF2-40B4-BE49-F238E27FC236}">
                  <a16:creationId xmlns:a16="http://schemas.microsoft.com/office/drawing/2014/main" id="{176FDF5D-176C-DF46-8365-56F418CC4C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50" name="Oval 9">
                <a:extLst>
                  <a:ext uri="{FF2B5EF4-FFF2-40B4-BE49-F238E27FC236}">
                    <a16:creationId xmlns:a16="http://schemas.microsoft.com/office/drawing/2014/main" id="{7974F612-66C0-8E44-9B3B-CE515E273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Text Box 10">
                <a:extLst>
                  <a:ext uri="{FF2B5EF4-FFF2-40B4-BE49-F238E27FC236}">
                    <a16:creationId xmlns:a16="http://schemas.microsoft.com/office/drawing/2014/main" id="{FC45C5FB-C898-2648-BFAE-44C8A25CCD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44" name="Group 11">
              <a:extLst>
                <a:ext uri="{FF2B5EF4-FFF2-40B4-BE49-F238E27FC236}">
                  <a16:creationId xmlns:a16="http://schemas.microsoft.com/office/drawing/2014/main" id="{53CFC785-FFA1-0046-BC71-90CBE6E637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48" name="Oval 12">
                <a:extLst>
                  <a:ext uri="{FF2B5EF4-FFF2-40B4-BE49-F238E27FC236}">
                    <a16:creationId xmlns:a16="http://schemas.microsoft.com/office/drawing/2014/main" id="{5FC5A1B0-BB37-DA41-A031-4009A4FBF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Text Box 13">
                <a:extLst>
                  <a:ext uri="{FF2B5EF4-FFF2-40B4-BE49-F238E27FC236}">
                    <a16:creationId xmlns:a16="http://schemas.microsoft.com/office/drawing/2014/main" id="{5D12B7BB-D4F3-F940-8CF6-4CF0877DC3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45" name="Line 14">
              <a:extLst>
                <a:ext uri="{FF2B5EF4-FFF2-40B4-BE49-F238E27FC236}">
                  <a16:creationId xmlns:a16="http://schemas.microsoft.com/office/drawing/2014/main" id="{525F606B-825D-5844-8711-C08623A688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15">
              <a:extLst>
                <a:ext uri="{FF2B5EF4-FFF2-40B4-BE49-F238E27FC236}">
                  <a16:creationId xmlns:a16="http://schemas.microsoft.com/office/drawing/2014/main" id="{CBE36D57-3DEB-0140-BCE3-CF7AB5CDF2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16">
              <a:extLst>
                <a:ext uri="{FF2B5EF4-FFF2-40B4-BE49-F238E27FC236}">
                  <a16:creationId xmlns:a16="http://schemas.microsoft.com/office/drawing/2014/main" id="{825425AE-AA6B-2D4B-AB21-6129380893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4" name="Rectangle 18">
            <a:extLst>
              <a:ext uri="{FF2B5EF4-FFF2-40B4-BE49-F238E27FC236}">
                <a16:creationId xmlns:a16="http://schemas.microsoft.com/office/drawing/2014/main" id="{27DE1565-A3BE-8547-B5A0-1E33F91363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7284" y="2359582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5" name="Rectangle 19">
            <a:extLst>
              <a:ext uri="{FF2B5EF4-FFF2-40B4-BE49-F238E27FC236}">
                <a16:creationId xmlns:a16="http://schemas.microsoft.com/office/drawing/2014/main" id="{1BE224C9-00AF-494C-A580-07F5E1BAC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084" y="2359582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6" name="Rectangle 21">
            <a:extLst>
              <a:ext uri="{FF2B5EF4-FFF2-40B4-BE49-F238E27FC236}">
                <a16:creationId xmlns:a16="http://schemas.microsoft.com/office/drawing/2014/main" id="{DB0E05A3-5704-6B44-9748-4AF93CD94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8484" y="2359582"/>
            <a:ext cx="228600" cy="2286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7" name="Rectangle 22">
            <a:extLst>
              <a:ext uri="{FF2B5EF4-FFF2-40B4-BE49-F238E27FC236}">
                <a16:creationId xmlns:a16="http://schemas.microsoft.com/office/drawing/2014/main" id="{D69E9E1F-9F0E-1246-BE45-664AB7B93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084" y="1368982"/>
            <a:ext cx="8382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58" name="Rectangle 23">
            <a:extLst>
              <a:ext uri="{FF2B5EF4-FFF2-40B4-BE49-F238E27FC236}">
                <a16:creationId xmlns:a16="http://schemas.microsoft.com/office/drawing/2014/main" id="{8BDE4742-4F89-4746-84F2-63D0BDDC0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284" y="2359582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grpSp>
        <p:nvGrpSpPr>
          <p:cNvPr id="59" name="Group 24">
            <a:extLst>
              <a:ext uri="{FF2B5EF4-FFF2-40B4-BE49-F238E27FC236}">
                <a16:creationId xmlns:a16="http://schemas.microsoft.com/office/drawing/2014/main" id="{A7725D41-F397-D141-AB25-AB1B5FC88A8F}"/>
              </a:ext>
            </a:extLst>
          </p:cNvPr>
          <p:cNvGrpSpPr>
            <a:grpSpLocks/>
          </p:cNvGrpSpPr>
          <p:nvPr/>
        </p:nvGrpSpPr>
        <p:grpSpPr bwMode="auto">
          <a:xfrm>
            <a:off x="7510084" y="3273982"/>
            <a:ext cx="3124200" cy="1524000"/>
            <a:chOff x="3552" y="1056"/>
            <a:chExt cx="2016" cy="1056"/>
          </a:xfrm>
        </p:grpSpPr>
        <p:grpSp>
          <p:nvGrpSpPr>
            <p:cNvPr id="60" name="Group 25">
              <a:extLst>
                <a:ext uri="{FF2B5EF4-FFF2-40B4-BE49-F238E27FC236}">
                  <a16:creationId xmlns:a16="http://schemas.microsoft.com/office/drawing/2014/main" id="{1F34E262-B597-254D-8B84-3DB4FFB53C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6" y="1056"/>
              <a:ext cx="768" cy="384"/>
              <a:chOff x="2448" y="2736"/>
              <a:chExt cx="768" cy="384"/>
            </a:xfrm>
          </p:grpSpPr>
          <p:sp>
            <p:nvSpPr>
              <p:cNvPr id="70" name="Oval 26">
                <a:extLst>
                  <a:ext uri="{FF2B5EF4-FFF2-40B4-BE49-F238E27FC236}">
                    <a16:creationId xmlns:a16="http://schemas.microsoft.com/office/drawing/2014/main" id="{F360E8FB-2F38-F346-9285-79297508DE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8" y="2736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" name="Text Box 27">
                <a:extLst>
                  <a:ext uri="{FF2B5EF4-FFF2-40B4-BE49-F238E27FC236}">
                    <a16:creationId xmlns:a16="http://schemas.microsoft.com/office/drawing/2014/main" id="{CC5AB681-6E12-8E4E-8AE7-1B599614BE3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772" y="2800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61" name="Group 28">
              <a:extLst>
                <a:ext uri="{FF2B5EF4-FFF2-40B4-BE49-F238E27FC236}">
                  <a16:creationId xmlns:a16="http://schemas.microsoft.com/office/drawing/2014/main" id="{47C7492B-02A6-224D-9D17-75D71694A4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0" y="1728"/>
              <a:ext cx="768" cy="384"/>
              <a:chOff x="3072" y="3408"/>
              <a:chExt cx="768" cy="384"/>
            </a:xfrm>
          </p:grpSpPr>
          <p:sp>
            <p:nvSpPr>
              <p:cNvPr id="68" name="Oval 29">
                <a:extLst>
                  <a:ext uri="{FF2B5EF4-FFF2-40B4-BE49-F238E27FC236}">
                    <a16:creationId xmlns:a16="http://schemas.microsoft.com/office/drawing/2014/main" id="{F079034C-5C1C-E44B-8974-53F3B4126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2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Text Box 30">
                <a:extLst>
                  <a:ext uri="{FF2B5EF4-FFF2-40B4-BE49-F238E27FC236}">
                    <a16:creationId xmlns:a16="http://schemas.microsoft.com/office/drawing/2014/main" id="{89A7B775-9B05-2D47-9C06-825A6700C6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96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grpSp>
          <p:nvGrpSpPr>
            <p:cNvPr id="62" name="Group 31">
              <a:extLst>
                <a:ext uri="{FF2B5EF4-FFF2-40B4-BE49-F238E27FC236}">
                  <a16:creationId xmlns:a16="http://schemas.microsoft.com/office/drawing/2014/main" id="{E4B28BB2-2905-AF41-AF4F-448C0451B7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1728"/>
              <a:ext cx="768" cy="384"/>
              <a:chOff x="1824" y="3408"/>
              <a:chExt cx="768" cy="384"/>
            </a:xfrm>
          </p:grpSpPr>
          <p:sp>
            <p:nvSpPr>
              <p:cNvPr id="66" name="Oval 32">
                <a:extLst>
                  <a:ext uri="{FF2B5EF4-FFF2-40B4-BE49-F238E27FC236}">
                    <a16:creationId xmlns:a16="http://schemas.microsoft.com/office/drawing/2014/main" id="{3A6C4B93-29FD-CA45-B885-C28522765D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" y="3408"/>
                <a:ext cx="768" cy="384"/>
              </a:xfrm>
              <a:prstGeom prst="ellipse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Text Box 33">
                <a:extLst>
                  <a:ext uri="{FF2B5EF4-FFF2-40B4-BE49-F238E27FC236}">
                    <a16:creationId xmlns:a16="http://schemas.microsoft.com/office/drawing/2014/main" id="{E41D7514-E9B8-4F42-8B6C-183680B3DE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48" y="3472"/>
                <a:ext cx="117" cy="2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0000" tIns="46800" rIns="90000" bIns="46800" anchor="ctr">
                <a:spAutoFit/>
              </a:bodyPr>
              <a:lstStyle/>
              <a:p>
                <a:pPr algn="ctr" eaLnBrk="0" hangingPunct="0">
                  <a:buClr>
                    <a:srgbClr val="000000"/>
                  </a:buClr>
                  <a:buSzPct val="100000"/>
                  <a:tabLst>
                    <a:tab pos="0" algn="l"/>
                    <a:tab pos="914354" algn="l"/>
                    <a:tab pos="1828709" algn="l"/>
                    <a:tab pos="2743062" algn="l"/>
                    <a:tab pos="3657418" algn="l"/>
                    <a:tab pos="4571772" algn="l"/>
                    <a:tab pos="5486126" algn="l"/>
                    <a:tab pos="6400480" algn="l"/>
                    <a:tab pos="7314834" algn="l"/>
                    <a:tab pos="8229189" algn="l"/>
                    <a:tab pos="9143542" algn="l"/>
                    <a:tab pos="10057898" algn="l"/>
                  </a:tabLst>
                </a:pPr>
                <a:endParaRPr lang="en-GB" dirty="0">
                  <a:latin typeface="Times New Roman" pitchFamily="18" charset="0"/>
                </a:endParaRPr>
              </a:p>
            </p:txBody>
          </p:sp>
        </p:grpSp>
        <p:sp>
          <p:nvSpPr>
            <p:cNvPr id="63" name="Line 34">
              <a:extLst>
                <a:ext uri="{FF2B5EF4-FFF2-40B4-BE49-F238E27FC236}">
                  <a16:creationId xmlns:a16="http://schemas.microsoft.com/office/drawing/2014/main" id="{E337C9D6-9972-744E-9068-FE30BD1FCB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3" y="1440"/>
              <a:ext cx="57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Line 35">
              <a:extLst>
                <a:ext uri="{FF2B5EF4-FFF2-40B4-BE49-F238E27FC236}">
                  <a16:creationId xmlns:a16="http://schemas.microsoft.com/office/drawing/2014/main" id="{B7A1D390-B6E6-DA45-A536-C9E421F77B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440"/>
              <a:ext cx="528" cy="288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36">
              <a:extLst>
                <a:ext uri="{FF2B5EF4-FFF2-40B4-BE49-F238E27FC236}">
                  <a16:creationId xmlns:a16="http://schemas.microsoft.com/office/drawing/2014/main" id="{2B9B18F3-F9BF-C949-9CF8-D027B49663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920"/>
              <a:ext cx="480" cy="1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2" name="Rectangle 37">
            <a:extLst>
              <a:ext uri="{FF2B5EF4-FFF2-40B4-BE49-F238E27FC236}">
                <a16:creationId xmlns:a16="http://schemas.microsoft.com/office/drawing/2014/main" id="{F4364A22-6311-0240-8778-7BFB453D5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2484" y="4416982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3" name="Rectangle 40">
            <a:extLst>
              <a:ext uri="{FF2B5EF4-FFF2-40B4-BE49-F238E27FC236}">
                <a16:creationId xmlns:a16="http://schemas.microsoft.com/office/drawing/2014/main" id="{3E7878FA-7669-F448-B119-3F78E51DA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3684" y="4416982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4" name="Rectangle 43">
            <a:extLst>
              <a:ext uri="{FF2B5EF4-FFF2-40B4-BE49-F238E27FC236}">
                <a16:creationId xmlns:a16="http://schemas.microsoft.com/office/drawing/2014/main" id="{FF2632CD-C245-694E-B142-AD558281E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084" y="3426382"/>
            <a:ext cx="228600" cy="2286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5" name="Rectangle 45">
            <a:extLst>
              <a:ext uri="{FF2B5EF4-FFF2-40B4-BE49-F238E27FC236}">
                <a16:creationId xmlns:a16="http://schemas.microsoft.com/office/drawing/2014/main" id="{AF4F0653-97F1-B048-8CC6-88BE4298A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2684" y="3426382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6" name="Rectangle 46">
            <a:extLst>
              <a:ext uri="{FF2B5EF4-FFF2-40B4-BE49-F238E27FC236}">
                <a16:creationId xmlns:a16="http://schemas.microsoft.com/office/drawing/2014/main" id="{8894C16E-ADCC-404F-B0E9-123A1C2FA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2084" y="4416982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7" name="Rectangle 47">
            <a:extLst>
              <a:ext uri="{FF2B5EF4-FFF2-40B4-BE49-F238E27FC236}">
                <a16:creationId xmlns:a16="http://schemas.microsoft.com/office/drawing/2014/main" id="{D19EBDE9-D249-1943-9245-96DE53D27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53284" y="4416982"/>
            <a:ext cx="228600" cy="228600"/>
          </a:xfrm>
          <a:prstGeom prst="rect">
            <a:avLst/>
          </a:prstGeom>
          <a:solidFill>
            <a:srgbClr val="3333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91436" tIns="45718" rIns="91436" bIns="45718" anchor="ctr"/>
          <a:lstStyle/>
          <a:p>
            <a:endParaRPr lang="en-US"/>
          </a:p>
        </p:txBody>
      </p:sp>
      <p:sp>
        <p:nvSpPr>
          <p:cNvPr id="78" name="Text Box 48">
            <a:extLst>
              <a:ext uri="{FF2B5EF4-FFF2-40B4-BE49-F238E27FC236}">
                <a16:creationId xmlns:a16="http://schemas.microsoft.com/office/drawing/2014/main" id="{EE438E9A-3ACA-C14A-AC59-0C222F36F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284" y="5026583"/>
            <a:ext cx="1752600" cy="64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What went wrong here?</a:t>
            </a:r>
          </a:p>
        </p:txBody>
      </p:sp>
      <p:sp>
        <p:nvSpPr>
          <p:cNvPr id="79" name="TextBox 19">
            <a:extLst>
              <a:ext uri="{FF2B5EF4-FFF2-40B4-BE49-F238E27FC236}">
                <a16:creationId xmlns:a16="http://schemas.microsoft.com/office/drawing/2014/main" id="{3B53004E-89D6-9B48-939B-AB82C64DA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284" y="6169583"/>
            <a:ext cx="365289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arc consistency]</a:t>
            </a:r>
          </a:p>
        </p:txBody>
      </p:sp>
      <p:sp>
        <p:nvSpPr>
          <p:cNvPr id="80" name="TextBox 19">
            <a:extLst>
              <a:ext uri="{FF2B5EF4-FFF2-40B4-BE49-F238E27FC236}">
                <a16:creationId xmlns:a16="http://schemas.microsoft.com/office/drawing/2014/main" id="{D721BD65-1A36-B843-9FFC-B2186E33A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48284" y="5864782"/>
            <a:ext cx="3843716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Calibri" pitchFamily="34" charset="0"/>
              </a:rPr>
              <a:t>[Demo: coloring -- forward checking]</a:t>
            </a:r>
          </a:p>
        </p:txBody>
      </p:sp>
    </p:spTree>
    <p:extLst>
      <p:ext uri="{BB962C8B-B14F-4D97-AF65-F5344CB8AC3E}">
        <p14:creationId xmlns:p14="http://schemas.microsoft.com/office/powerpoint/2010/main" val="73405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Ordering: Minimum Remaining Values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BEDB2FF-5544-FE47-8B5A-3937AC561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8517" y="4165599"/>
            <a:ext cx="5301081" cy="2539999"/>
          </a:xfrm>
          <a:prstGeom prst="rect">
            <a:avLst/>
          </a:prstGeom>
          <a:noFill/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EF8C1AD9-23F9-6F40-A828-62C72A5A16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1800" y="13716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Variable Ordering: Minimum remaining values (MRV):</a:t>
            </a:r>
          </a:p>
          <a:p>
            <a:pPr lvl="1" eaLnBrk="1" hangingPunct="1"/>
            <a:r>
              <a:rPr lang="en-US" sz="2400" dirty="0"/>
              <a:t>Choose the variable with the fewest legal left values in its domain</a:t>
            </a:r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Why min rather than max?</a:t>
            </a:r>
          </a:p>
          <a:p>
            <a:pPr eaLnBrk="1" hangingPunct="1"/>
            <a:r>
              <a:rPr lang="en-US" sz="2800" dirty="0"/>
              <a:t>Also called “most constrained variable”</a:t>
            </a:r>
          </a:p>
          <a:p>
            <a:pPr eaLnBrk="1" hangingPunct="1"/>
            <a:r>
              <a:rPr lang="en-US" sz="2800" dirty="0"/>
              <a:t>“Fail-fast” ordering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97A26592-47A2-0441-9DBB-CD326E6EE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476" t="2130"/>
          <a:stretch>
            <a:fillRect/>
          </a:stretch>
        </p:blipFill>
        <p:spPr bwMode="auto">
          <a:xfrm>
            <a:off x="1970741" y="2672975"/>
            <a:ext cx="8435323" cy="1441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92D7237-2B10-6745-A00A-C5E9C66C6DA0}"/>
              </a:ext>
            </a:extLst>
          </p:cNvPr>
          <p:cNvSpPr/>
          <p:nvPr/>
        </p:nvSpPr>
        <p:spPr>
          <a:xfrm>
            <a:off x="3606800" y="2641599"/>
            <a:ext cx="22098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E3FF83-12F4-6F4D-96FE-F49B8D4EF914}"/>
              </a:ext>
            </a:extLst>
          </p:cNvPr>
          <p:cNvSpPr/>
          <p:nvPr/>
        </p:nvSpPr>
        <p:spPr>
          <a:xfrm>
            <a:off x="5816600" y="2565399"/>
            <a:ext cx="2286000" cy="152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7D8A8D-16F5-734C-8001-B0818E3F23BE}"/>
              </a:ext>
            </a:extLst>
          </p:cNvPr>
          <p:cNvSpPr/>
          <p:nvPr/>
        </p:nvSpPr>
        <p:spPr>
          <a:xfrm>
            <a:off x="8102600" y="2489198"/>
            <a:ext cx="2286000" cy="1625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Ordering: Least Constraining Value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AE2673D-076C-F040-A282-D5F28D503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53013" y="4122739"/>
            <a:ext cx="4772915" cy="2285998"/>
          </a:xfrm>
          <a:prstGeom prst="rect">
            <a:avLst/>
          </a:prstGeom>
          <a:noFill/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977BCBA4-E04A-3245-9FBE-E64EEFF8AA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9729" y="1150939"/>
            <a:ext cx="7086600" cy="4572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Value Ordering: Least Constraining Value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Given a choice of variable, choose the </a:t>
            </a:r>
            <a:r>
              <a:rPr lang="en-US" sz="2400" i="1" dirty="0"/>
              <a:t>least constraining value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I.e., the one that rules out the fewest values in the remaining variables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Note that it may take some computation to determine this!  (E.g., rerunning filtering)</a:t>
            </a:r>
          </a:p>
          <a:p>
            <a:pPr lvl="1"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Why least rather than most?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Combining these ordering ideas makes</a:t>
            </a:r>
          </a:p>
          <a:p>
            <a:pPr>
              <a:lnSpc>
                <a:spcPct val="90000"/>
              </a:lnSpc>
              <a:spcBef>
                <a:spcPts val="272"/>
              </a:spcBef>
              <a:buNone/>
            </a:pPr>
            <a:r>
              <a:rPr lang="en-US" sz="2800" dirty="0"/>
              <a:t>	1000 queens feasible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32B213DD-98B7-1642-8E9D-88AF7E6BF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88" t="900"/>
          <a:stretch>
            <a:fillRect/>
          </a:stretch>
        </p:blipFill>
        <p:spPr bwMode="auto">
          <a:xfrm>
            <a:off x="7718389" y="1173351"/>
            <a:ext cx="3621741" cy="2468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2941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Constraint Satisfaction Problems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9B0BED7-1844-3541-BCE8-D6E6D9338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6713" y="1303238"/>
            <a:ext cx="6096000" cy="5029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/>
              <a:t>Standard search problems: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a “black box”: arbitrary data structure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can be any function over states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Successor function can also be anything</a:t>
            </a:r>
          </a:p>
          <a:p>
            <a:pPr lvl="1" eaLnBrk="1" hangingPunct="1">
              <a:lnSpc>
                <a:spcPct val="80000"/>
              </a:lnSpc>
            </a:pPr>
            <a:endParaRPr lang="en-US" sz="19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Constraint satisfaction problems (CSPs):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A special subset of search problems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State is defined by </a:t>
            </a:r>
            <a:r>
              <a:rPr lang="en-US" sz="1900" dirty="0">
                <a:solidFill>
                  <a:srgbClr val="CC0000"/>
                </a:solidFill>
              </a:rPr>
              <a:t>variables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X</a:t>
            </a:r>
            <a:r>
              <a:rPr lang="en-US" sz="2000" b="1" i="1" baseline="-25000" dirty="0">
                <a:solidFill>
                  <a:srgbClr val="CC0000"/>
                </a:solidFill>
                <a:latin typeface="Times New Roman" pitchFamily="18" charset="0"/>
              </a:rPr>
              <a:t>i</a:t>
            </a:r>
            <a:r>
              <a:rPr lang="en-US" sz="1900" dirty="0"/>
              <a:t>  with values from a </a:t>
            </a:r>
            <a:r>
              <a:rPr lang="en-US" sz="1900" dirty="0">
                <a:solidFill>
                  <a:srgbClr val="CC0000"/>
                </a:solidFill>
              </a:rPr>
              <a:t>domain </a:t>
            </a:r>
            <a:r>
              <a:rPr lang="en-US" sz="2000" b="1" i="1" dirty="0">
                <a:solidFill>
                  <a:srgbClr val="CC0000"/>
                </a:solidFill>
                <a:latin typeface="Times New Roman" pitchFamily="18" charset="0"/>
              </a:rPr>
              <a:t>D </a:t>
            </a:r>
            <a:r>
              <a:rPr lang="en-US" sz="1900" dirty="0"/>
              <a:t>(sometimes </a:t>
            </a:r>
            <a:r>
              <a:rPr lang="en-US" sz="2000" b="1" i="1" dirty="0">
                <a:latin typeface="Times New Roman" pitchFamily="18" charset="0"/>
              </a:rPr>
              <a:t>D</a:t>
            </a:r>
            <a:r>
              <a:rPr lang="en-US" sz="1900" dirty="0"/>
              <a:t> depends on </a:t>
            </a:r>
            <a:r>
              <a:rPr lang="en-US" sz="2000" b="1" i="1" dirty="0" err="1">
                <a:latin typeface="Times New Roman" pitchFamily="18" charset="0"/>
              </a:rPr>
              <a:t>i</a:t>
            </a:r>
            <a:r>
              <a:rPr lang="en-US" sz="1900" dirty="0"/>
              <a:t>)</a:t>
            </a:r>
            <a:endParaRPr lang="en-US" sz="1900" i="1" baseline="-25000" dirty="0">
              <a:solidFill>
                <a:srgbClr val="CC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1900" dirty="0"/>
              <a:t>Goal test is a </a:t>
            </a:r>
            <a:r>
              <a:rPr lang="en-US" sz="1900" dirty="0">
                <a:solidFill>
                  <a:srgbClr val="CC0000"/>
                </a:solidFill>
              </a:rPr>
              <a:t>set of constraints </a:t>
            </a:r>
            <a:r>
              <a:rPr lang="en-US" sz="1900" dirty="0"/>
              <a:t>specifying allowable combinations of values for subsets of variables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000" dirty="0"/>
              <a:t>Allows useful general-purpose algorithms with more power than standard search algorithms</a:t>
            </a:r>
          </a:p>
          <a:p>
            <a:pPr eaLnBrk="1" hangingPunct="1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FB37B11-8252-8245-805F-6624EA865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1913" y="862110"/>
            <a:ext cx="3505200" cy="2726810"/>
          </a:xfrm>
          <a:prstGeom prst="rect">
            <a:avLst/>
          </a:prstGeom>
          <a:noFill/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98A71CDE-D493-1443-B0EF-D7436A860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7115" y="3970239"/>
            <a:ext cx="4320801" cy="20002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678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Constraint Graphs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30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A5B508F-9F8A-424F-81F7-2103968C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130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CSP: Map Coloring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298E35C-F759-0347-9B62-02F0A426D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1140" t="1105"/>
          <a:stretch>
            <a:fillRect/>
          </a:stretch>
        </p:blipFill>
        <p:spPr bwMode="auto">
          <a:xfrm>
            <a:off x="3124200" y="1331917"/>
            <a:ext cx="6019800" cy="499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0532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CSP: Map Coloring Problem Formulation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B091016-8D51-CF49-AF4E-0349853840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9319" y="1164197"/>
            <a:ext cx="6705600" cy="4724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Variables: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Domains: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Constraints: adjacent regions must have different colors</a:t>
            </a:r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Solutions are assignments satisfying all constraints, e.g.: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53DBC98-DBD9-5944-9BD9-7433499A6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 l="1140" t="1105"/>
          <a:stretch>
            <a:fillRect/>
          </a:stretch>
        </p:blipFill>
        <p:spPr bwMode="auto">
          <a:xfrm>
            <a:off x="8387212" y="1020762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9D7BE597-FA9D-FD43-9622-7B0DF28EE45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2180928" y="1210398"/>
            <a:ext cx="4281583" cy="25860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>
            <a:extLst>
              <a:ext uri="{FF2B5EF4-FFF2-40B4-BE49-F238E27FC236}">
                <a16:creationId xmlns:a16="http://schemas.microsoft.com/office/drawing/2014/main" id="{895731E1-1D4C-EE45-8E0F-757E44C65D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2212600" y="1934326"/>
            <a:ext cx="3023521" cy="296673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6E400A50-560B-E146-8AFC-34F2CB3796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310044" y="5487806"/>
            <a:ext cx="5983475" cy="629393"/>
          </a:xfrm>
          <a:prstGeom prst="rect">
            <a:avLst/>
          </a:prstGeom>
          <a:noFill/>
          <a:ln/>
          <a:effectLst/>
        </p:spPr>
      </p:pic>
      <p:pic>
        <p:nvPicPr>
          <p:cNvPr id="15" name="Picture 14" descr="txp_fig">
            <a:extLst>
              <a:ext uri="{FF2B5EF4-FFF2-40B4-BE49-F238E27FC236}">
                <a16:creationId xmlns:a16="http://schemas.microsoft.com/office/drawing/2014/main" id="{A453890F-69D6-FD42-98CE-B6AE3911DB8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2358641" y="3468128"/>
            <a:ext cx="1201079" cy="223965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xp_fig">
            <a:extLst>
              <a:ext uri="{FF2B5EF4-FFF2-40B4-BE49-F238E27FC236}">
                <a16:creationId xmlns:a16="http://schemas.microsoft.com/office/drawing/2014/main" id="{77638272-4E44-3B44-804C-BC70C43C0C5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2336774" y="4010494"/>
            <a:ext cx="4759520" cy="259431"/>
          </a:xfrm>
          <a:prstGeom prst="rect">
            <a:avLst/>
          </a:prstGeom>
          <a:noFill/>
          <a:ln/>
          <a:effectLst/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94BC661-468D-3D47-A753-4422F1A3F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3338" y="3971122"/>
            <a:ext cx="3929781" cy="2069651"/>
          </a:xfrm>
          <a:prstGeom prst="rect">
            <a:avLst/>
          </a:prstGeom>
          <a:noFill/>
        </p:spPr>
      </p:pic>
      <p:sp>
        <p:nvSpPr>
          <p:cNvPr id="18" name="TextBox 19">
            <a:extLst>
              <a:ext uri="{FF2B5EF4-FFF2-40B4-BE49-F238E27FC236}">
                <a16:creationId xmlns:a16="http://schemas.microsoft.com/office/drawing/2014/main" id="{1A566AE2-AD26-DD45-A7D2-D868A36D6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519" y="3354890"/>
            <a:ext cx="1905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Implicit:</a:t>
            </a: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F72AD755-2AB3-4646-9DEE-77B9A1BA3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519" y="3907398"/>
            <a:ext cx="13716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Explicit:</a:t>
            </a:r>
          </a:p>
        </p:txBody>
      </p:sp>
    </p:spTree>
    <p:extLst>
      <p:ext uri="{BB962C8B-B14F-4D97-AF65-F5344CB8AC3E}">
        <p14:creationId xmlns:p14="http://schemas.microsoft.com/office/powerpoint/2010/main" val="219675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CSP: Map Coloring Search Problem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B091016-8D51-CF49-AF4E-0349853840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59319" y="1164197"/>
            <a:ext cx="6705600" cy="4724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 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953DBC98-DBD9-5944-9BD9-7433499A6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 l="1140" t="1105"/>
          <a:stretch>
            <a:fillRect/>
          </a:stretch>
        </p:blipFill>
        <p:spPr bwMode="auto">
          <a:xfrm>
            <a:off x="8387212" y="1020762"/>
            <a:ext cx="3021107" cy="2505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C94BC661-468D-3D47-A753-4422F1A3F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83338" y="3971122"/>
            <a:ext cx="3929781" cy="2069651"/>
          </a:xfrm>
          <a:prstGeom prst="rect">
            <a:avLst/>
          </a:prstGeom>
          <a:noFill/>
        </p:spPr>
      </p:pic>
      <p:sp>
        <p:nvSpPr>
          <p:cNvPr id="20" name="Rectangle 3">
            <a:extLst>
              <a:ext uri="{FF2B5EF4-FFF2-40B4-BE49-F238E27FC236}">
                <a16:creationId xmlns:a16="http://schemas.microsoft.com/office/drawing/2014/main" id="{5D1D0069-E165-3342-9B01-06467D1CF4A4}"/>
              </a:ext>
            </a:extLst>
          </p:cNvPr>
          <p:cNvSpPr txBox="1">
            <a:spLocks noChangeArrowheads="1"/>
          </p:cNvSpPr>
          <p:nvPr/>
        </p:nvSpPr>
        <p:spPr>
          <a:xfrm>
            <a:off x="718529" y="1164197"/>
            <a:ext cx="6705600" cy="472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States: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Successor function: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lvl="1">
              <a:lnSpc>
                <a:spcPct val="80000"/>
              </a:lnSpc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Start state: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/>
          </a:p>
          <a:p>
            <a:pPr marL="457200" lvl="1" indent="0">
              <a:lnSpc>
                <a:spcPct val="80000"/>
              </a:lnSpc>
              <a:buNone/>
            </a:pPr>
            <a:endParaRPr lang="en-US" sz="20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Goal State</a:t>
            </a: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1A69CD61-AEBE-9041-B79A-ED1226144995}"/>
              </a:ext>
            </a:extLst>
          </p:cNvPr>
          <p:cNvSpPr txBox="1">
            <a:spLocks noChangeArrowheads="1"/>
          </p:cNvSpPr>
          <p:nvPr/>
        </p:nvSpPr>
        <p:spPr>
          <a:xfrm>
            <a:off x="718529" y="1710696"/>
            <a:ext cx="6705600" cy="726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Partial assignment (or full assignment) of variables.</a:t>
            </a: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8A9479D2-4D08-7B44-BDC0-52F5C77DC464}"/>
              </a:ext>
            </a:extLst>
          </p:cNvPr>
          <p:cNvSpPr txBox="1">
            <a:spLocks noChangeArrowheads="1"/>
          </p:cNvSpPr>
          <p:nvPr/>
        </p:nvSpPr>
        <p:spPr>
          <a:xfrm>
            <a:off x="718529" y="3397188"/>
            <a:ext cx="6705600" cy="726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Make an assignment to an unassigned variable.</a:t>
            </a: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A3CB45D3-7490-534E-93A9-E729014C9E57}"/>
              </a:ext>
            </a:extLst>
          </p:cNvPr>
          <p:cNvSpPr txBox="1">
            <a:spLocks noChangeArrowheads="1"/>
          </p:cNvSpPr>
          <p:nvPr/>
        </p:nvSpPr>
        <p:spPr>
          <a:xfrm>
            <a:off x="718528" y="4784281"/>
            <a:ext cx="6705600" cy="50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All variables unassigned (no countries colored).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C02023F9-1D81-CC4B-AD72-D57D82F6C2FD}"/>
              </a:ext>
            </a:extLst>
          </p:cNvPr>
          <p:cNvSpPr txBox="1">
            <a:spLocks noChangeArrowheads="1"/>
          </p:cNvSpPr>
          <p:nvPr/>
        </p:nvSpPr>
        <p:spPr>
          <a:xfrm>
            <a:off x="718528" y="5875591"/>
            <a:ext cx="6705600" cy="503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All variables assigned  and no constraints violated</a:t>
            </a:r>
          </a:p>
        </p:txBody>
      </p:sp>
    </p:spTree>
    <p:extLst>
      <p:ext uri="{BB962C8B-B14F-4D97-AF65-F5344CB8AC3E}">
        <p14:creationId xmlns:p14="http://schemas.microsoft.com/office/powerpoint/2010/main" val="394654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CSP: N-Queens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50181F5-63AF-7C4A-886B-5B869F97FBB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2"/>
            <a:ext cx="11379200" cy="4729164"/>
          </a:xfrm>
        </p:spPr>
        <p:txBody>
          <a:bodyPr/>
          <a:lstStyle/>
          <a:p>
            <a:pPr eaLnBrk="1" hangingPunct="1"/>
            <a:r>
              <a:rPr lang="en-US" dirty="0"/>
              <a:t>Formulation 1:</a:t>
            </a:r>
          </a:p>
          <a:p>
            <a:pPr lvl="1" eaLnBrk="1" hangingPunct="1"/>
            <a:r>
              <a:rPr lang="en-US" dirty="0"/>
              <a:t>Variables:</a:t>
            </a:r>
          </a:p>
          <a:p>
            <a:pPr lvl="1" eaLnBrk="1" hangingPunct="1"/>
            <a:r>
              <a:rPr lang="en-US" dirty="0"/>
              <a:t>Domains:</a:t>
            </a:r>
          </a:p>
          <a:p>
            <a:pPr lvl="1" eaLnBrk="1" hangingPunct="1"/>
            <a:r>
              <a:rPr lang="en-US" dirty="0"/>
              <a:t>Constraints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C5215B25-3B4A-574B-9B21-7AC0DC28C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 l="75101" b="14342"/>
          <a:stretch>
            <a:fillRect/>
          </a:stretch>
        </p:blipFill>
        <p:spPr bwMode="auto">
          <a:xfrm>
            <a:off x="5257800" y="15240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9" descr="txp_fig">
            <a:extLst>
              <a:ext uri="{FF2B5EF4-FFF2-40B4-BE49-F238E27FC236}">
                <a16:creationId xmlns:a16="http://schemas.microsoft.com/office/drawing/2014/main" id="{75861B4A-B7D5-B445-9DA6-59D6BA32D73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53870" y="2317572"/>
            <a:ext cx="85407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0" descr="txp_fig">
            <a:extLst>
              <a:ext uri="{FF2B5EF4-FFF2-40B4-BE49-F238E27FC236}">
                <a16:creationId xmlns:a16="http://schemas.microsoft.com/office/drawing/2014/main" id="{AC49E865-0A43-F046-999D-77A62023C07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39037" y="1897027"/>
            <a:ext cx="490537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B1CFE1C8-6FBF-7A46-A441-300362E6BB2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285288" y="4572001"/>
            <a:ext cx="1763712" cy="704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xp_fig">
            <a:extLst>
              <a:ext uri="{FF2B5EF4-FFF2-40B4-BE49-F238E27FC236}">
                <a16:creationId xmlns:a16="http://schemas.microsoft.com/office/drawing/2014/main" id="{CD1EAF2A-EDA3-9742-AF14-E825155B78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360489" y="4132557"/>
            <a:ext cx="6148585" cy="363244"/>
          </a:xfrm>
          <a:prstGeom prst="rect">
            <a:avLst/>
          </a:prstGeom>
          <a:noFill/>
          <a:ln/>
          <a:effectLst/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68018C4-E0EA-E94E-89C0-712E6A968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3379" y="1479838"/>
            <a:ext cx="4150020" cy="1948241"/>
          </a:xfrm>
          <a:prstGeom prst="rect">
            <a:avLst/>
          </a:prstGeom>
          <a:noFill/>
        </p:spPr>
      </p:pic>
      <p:pic>
        <p:nvPicPr>
          <p:cNvPr id="17" name="Picture 16" descr="txp_fig">
            <a:extLst>
              <a:ext uri="{FF2B5EF4-FFF2-40B4-BE49-F238E27FC236}">
                <a16:creationId xmlns:a16="http://schemas.microsoft.com/office/drawing/2014/main" id="{C4EACAB1-9752-6347-B214-6EAF0857D2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1360488" y="4572002"/>
            <a:ext cx="7002160" cy="1264239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194247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CSP: N-Queens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3A26F5C-5551-F143-9EE1-963292E56C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17637"/>
            <a:ext cx="8229600" cy="4525963"/>
          </a:xfrm>
        </p:spPr>
        <p:txBody>
          <a:bodyPr/>
          <a:lstStyle/>
          <a:p>
            <a:pPr eaLnBrk="1" hangingPunct="1"/>
            <a:r>
              <a:rPr lang="en-US"/>
              <a:t>Formulation 2:</a:t>
            </a:r>
            <a:endParaRPr lang="en-US" dirty="0"/>
          </a:p>
          <a:p>
            <a:pPr lvl="1" eaLnBrk="1" hangingPunct="1"/>
            <a:r>
              <a:rPr lang="en-US" dirty="0"/>
              <a:t>Variables: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Domains:</a:t>
            </a:r>
          </a:p>
          <a:p>
            <a:pPr lvl="4"/>
            <a:endParaRPr lang="en-US" dirty="0"/>
          </a:p>
          <a:p>
            <a:pPr lvl="1" eaLnBrk="1" hangingPunct="1"/>
            <a:r>
              <a:rPr lang="en-US" dirty="0"/>
              <a:t>Constraints:</a:t>
            </a:r>
          </a:p>
        </p:txBody>
      </p:sp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7ABD7C0F-D28A-994D-A273-CF64A6F6251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881312" y="1970031"/>
            <a:ext cx="395288" cy="31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66E1848A-0121-0142-B360-1F97793A9BD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276600" y="5410202"/>
            <a:ext cx="4394200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 descr="txp_fig">
            <a:extLst>
              <a:ext uri="{FF2B5EF4-FFF2-40B4-BE49-F238E27FC236}">
                <a16:creationId xmlns:a16="http://schemas.microsoft.com/office/drawing/2014/main" id="{3869250C-DE25-7F47-A24C-6BED2EDB5CF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314700" y="4572001"/>
            <a:ext cx="4521200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9" descr="txp_fig">
            <a:extLst>
              <a:ext uri="{FF2B5EF4-FFF2-40B4-BE49-F238E27FC236}">
                <a16:creationId xmlns:a16="http://schemas.microsoft.com/office/drawing/2014/main" id="{843729BD-CCDC-464A-8EE9-640B9E49DC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621756" y="2628900"/>
            <a:ext cx="1970087" cy="312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2">
            <a:extLst>
              <a:ext uri="{FF2B5EF4-FFF2-40B4-BE49-F238E27FC236}">
                <a16:creationId xmlns:a16="http://schemas.microsoft.com/office/drawing/2014/main" id="{81C9C5A7-6FD3-F346-8A11-EB8CD8DC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/>
          <a:srcRect l="75101" b="14342"/>
          <a:stretch>
            <a:fillRect/>
          </a:stretch>
        </p:blipFill>
        <p:spPr bwMode="auto">
          <a:xfrm>
            <a:off x="8389937" y="1600200"/>
            <a:ext cx="204628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1" descr="txp_fig">
            <a:extLst>
              <a:ext uri="{FF2B5EF4-FFF2-40B4-BE49-F238E27FC236}">
                <a16:creationId xmlns:a16="http://schemas.microsoft.com/office/drawing/2014/main" id="{F71163CB-A14C-5C4E-8E8E-E0B007C7FA5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32737" y="1752602"/>
            <a:ext cx="395288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3" descr="txp_fig">
            <a:extLst>
              <a:ext uri="{FF2B5EF4-FFF2-40B4-BE49-F238E27FC236}">
                <a16:creationId xmlns:a16="http://schemas.microsoft.com/office/drawing/2014/main" id="{02A7AA3D-DE2A-114A-951F-1438ABE6455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924801" y="2209802"/>
            <a:ext cx="411163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5" descr="txp_fig">
            <a:extLst>
              <a:ext uri="{FF2B5EF4-FFF2-40B4-BE49-F238E27FC236}">
                <a16:creationId xmlns:a16="http://schemas.microsoft.com/office/drawing/2014/main" id="{89239AF8-3925-2F4E-BE95-530BD0882AA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7932739" y="2667002"/>
            <a:ext cx="411163" cy="300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7" descr="txp_fig">
            <a:extLst>
              <a:ext uri="{FF2B5EF4-FFF2-40B4-BE49-F238E27FC236}">
                <a16:creationId xmlns:a16="http://schemas.microsoft.com/office/drawing/2014/main" id="{3D7423C3-B33C-6947-A4B8-052934D9E68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932739" y="3128964"/>
            <a:ext cx="411163" cy="30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D56A71-2878-134A-85FA-7CC27C4542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491338"/>
            <a:ext cx="19050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Implicit: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CBB76F-41D2-174A-8162-DB74E707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345114"/>
            <a:ext cx="13716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6" tIns="45718" rIns="91436" bIns="45718">
            <a:spAutoFit/>
          </a:bodyPr>
          <a:lstStyle/>
          <a:p>
            <a:r>
              <a:rPr lang="en-US" dirty="0">
                <a:latin typeface="Calibri" pitchFamily="34" charset="0"/>
              </a:rPr>
              <a:t>Explicit:</a:t>
            </a:r>
          </a:p>
        </p:txBody>
      </p:sp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0547B44E-03A7-8F4F-9CF8-72D33CCB423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327400" y="6019800"/>
            <a:ext cx="5588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098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Constraint Graphs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A5B508F-9F8A-424F-81F7-2103968C0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1" y="1600200"/>
            <a:ext cx="4802809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19013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$, $\mathrm{NT}$, $\mathrm{Q}$, $\mathrm{NSW}$, $\mathrm{V}$, $\mathrm{SA}$, $\mathrm{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98"/>
  <p:tag name="PICTUREFILESIZE" val="1363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kj}) \in \{(0,0), (0,1), (1,0)\}$\\&#10;$\forall i,j,k \;\; (X_{ij}, X_{i+k,j+k}) \in \{(0,0), (0,1), (1,0)\}$\\&#10;$\forall i,j,k \;\; (X_{ij}, X_{i+k,j-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43"/>
  <p:tag name="PICTUREFILESIZE" val="6969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Q_{k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"/>
  <p:tag name="PICTUREFILESIZE" val="219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Q_1, Q_2) \in \{(1, 3), (1, 4), \ldots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78"/>
  <p:tag name="PICTUREFILESIZE" val="1404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forall i,j \;\; \mbox{non-threatening}(Q_i, Q_j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86"/>
  <p:tag name="PICTUREFILESIZE" val="153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{1, 2, 3, \ldots N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32"/>
  <p:tag name="PICTUREFILESIZE" val="563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1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5"/>
  <p:tag name="PICTUREFILESIZE" val="174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2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5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3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21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Q_{4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"/>
  <p:tag name="PICTUREFILESIZE" val="190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2"/>
  <p:tag name="PICTUREFILESIZE" val="3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D} = \{\mathrm{red},\mathrm{green},\mathrm{blue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14"/>
  <p:tag name="PICTUREFILESIZE" val="932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F\ T\ U\ W\ R\ O\ X_1\ X_2\ X_3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52"/>
  <p:tag name="PICTUREFILESIZE" val="1177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,2,3,4,5,6,7,8,9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8"/>
  <p:tag name="PICTUREFILESIZE" val="1051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O + O = R + 10\cdot X_1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03"/>
  <p:tag name="PICTUREFILESIZE" val="73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ldots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mbox{alldiff}(F,T,U,W,R,O)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13"/>
  <p:tag name="PICTUREFILESIZE" val="1087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green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4"/>
  <p:tag name="PICTUREFILESIZE" val="572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SA}\neq \mathrm{WA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97"/>
  <p:tag name="PICTUREFILESIZE" val="573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def\eq{=}&#10;$\{\mathrm{WA}$=$\mathrm{red}$, $\mathrm{NT}$=$\mathrm{green}$, $\mathrm{Q}$=$\mathrm{red}$, $\mathrm{NSW}$=$\mathrm{green}$, $\mathrm{V}$=$\mathrm{red}$, $\mathrm{SA}$=$\mathrm{blue}$, $\mathrm{T}$=$\mathrm{green}\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66"/>
  <p:tag name="PICTUREFILESIZE" val="334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mathrm{WA}\neq \mathrm{NT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02"/>
  <p:tag name="PICTUREFILESIZE" val="485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(\mathrm{WA},\mathrm{NT}) \in \{(\mathrm{red},\mathrm{green}),(\mathrm{red},\mathrm{blue}),\ldots\}$&#10;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4"/>
  <p:tag name="PICTUREFILESIZE" val="1981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{0,1\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54"/>
  <p:tag name="PICTUREFILESIZE" val="23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X_{ij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31"/>
  <p:tag name="PICTUREFILESIZE" val="237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\sum_{i,j} X_{ij} = N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0"/>
  <p:tag name="PICTUREFILESIZE" val="765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forall i,j,k \;\; (X_{ij}, X_{ik}) \in \{(0,0), (0,1), (1,0)\}$\\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89"/>
  <p:tag name="PICTUREFILESIZE" val="2144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22191</TotalTime>
  <Words>1682</Words>
  <Application>Microsoft Macintosh PowerPoint</Application>
  <PresentationFormat>Widescreen</PresentationFormat>
  <Paragraphs>411</Paragraphs>
  <Slides>30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Wingdings</vt:lpstr>
      <vt:lpstr>Office Theme</vt:lpstr>
      <vt:lpstr>Artificial  Intelligence</vt:lpstr>
      <vt:lpstr>Learning Objectives for Today</vt:lpstr>
      <vt:lpstr>Constraint Satisfaction Problems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28</cp:revision>
  <dcterms:created xsi:type="dcterms:W3CDTF">2019-01-08T03:10:37Z</dcterms:created>
  <dcterms:modified xsi:type="dcterms:W3CDTF">2021-02-05T12:18:43Z</dcterms:modified>
</cp:coreProperties>
</file>